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1151"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940"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12F18E-B08F-487A-B466-2F1B772AFE68}" type="datetimeFigureOut">
              <a:rPr lang="en-US" smtClean="0"/>
              <a:t>1/20/2023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A0DCDE-9A13-42C9-BED2-29BEF4364B2C}" type="slidenum">
              <a:rPr lang="en-US" smtClean="0"/>
              <a:t>‹#›</a:t>
            </a:fld>
            <a:endParaRPr lang="en-US"/>
          </a:p>
        </p:txBody>
      </p:sp>
    </p:spTree>
    <p:extLst>
      <p:ext uri="{BB962C8B-B14F-4D97-AF65-F5344CB8AC3E}">
        <p14:creationId xmlns:p14="http://schemas.microsoft.com/office/powerpoint/2010/main" val="9790830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ac1dafec59_0_14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65" name="Google Shape;165;gac1dafec59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e0e197d1cc_0_56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600" b="1">
                <a:solidFill>
                  <a:srgbClr val="FF0000"/>
                </a:solidFill>
                <a:latin typeface="Avenir"/>
                <a:ea typeface="Avenir"/>
                <a:cs typeface="Avenir"/>
                <a:sym typeface="Avenir"/>
              </a:rPr>
              <a:t>Key Features:</a:t>
            </a:r>
            <a:endParaRPr sz="1600" b="1">
              <a:solidFill>
                <a:srgbClr val="FF0000"/>
              </a:solidFill>
              <a:latin typeface="Avenir"/>
              <a:ea typeface="Avenir"/>
              <a:cs typeface="Avenir"/>
              <a:sym typeface="Avenir"/>
            </a:endParaRPr>
          </a:p>
          <a:p>
            <a:pPr marL="457200" lvl="0" indent="-317500" algn="l" rtl="0">
              <a:lnSpc>
                <a:spcPct val="115000"/>
              </a:lnSpc>
              <a:spcBef>
                <a:spcPts val="0"/>
              </a:spcBef>
              <a:spcAft>
                <a:spcPts val="0"/>
              </a:spcAft>
              <a:buClr>
                <a:srgbClr val="FF0000"/>
              </a:buClr>
              <a:buSzPts val="1400"/>
              <a:buFont typeface="Avenir"/>
              <a:buChar char="●"/>
            </a:pPr>
            <a:r>
              <a:rPr lang="en">
                <a:solidFill>
                  <a:srgbClr val="FF0000"/>
                </a:solidFill>
                <a:latin typeface="Avenir"/>
                <a:ea typeface="Avenir"/>
                <a:cs typeface="Avenir"/>
                <a:sym typeface="Avenir"/>
              </a:rPr>
              <a:t>Optimal fuel oil consumption with heading and speed guidance</a:t>
            </a:r>
            <a:endParaRPr>
              <a:solidFill>
                <a:srgbClr val="FF0000"/>
              </a:solidFill>
              <a:latin typeface="Avenir"/>
              <a:ea typeface="Avenir"/>
              <a:cs typeface="Avenir"/>
              <a:sym typeface="Avenir"/>
            </a:endParaRPr>
          </a:p>
          <a:p>
            <a:pPr marL="457200" lvl="0" indent="-317500" algn="l" rtl="0">
              <a:lnSpc>
                <a:spcPct val="115000"/>
              </a:lnSpc>
              <a:spcBef>
                <a:spcPts val="0"/>
              </a:spcBef>
              <a:spcAft>
                <a:spcPts val="0"/>
              </a:spcAft>
              <a:buClr>
                <a:srgbClr val="FF0000"/>
              </a:buClr>
              <a:buSzPts val="1400"/>
              <a:buFont typeface="Avenir"/>
              <a:buChar char="●"/>
            </a:pPr>
            <a:r>
              <a:rPr lang="en">
                <a:solidFill>
                  <a:srgbClr val="FF0000"/>
                </a:solidFill>
                <a:latin typeface="Avenir"/>
                <a:ea typeface="Avenir"/>
                <a:cs typeface="Avenir"/>
                <a:sym typeface="Avenir"/>
              </a:rPr>
              <a:t>Key Voyage Metrics including real time $$ savings   </a:t>
            </a:r>
            <a:endParaRPr>
              <a:solidFill>
                <a:srgbClr val="FF0000"/>
              </a:solidFill>
              <a:latin typeface="Avenir"/>
              <a:ea typeface="Avenir"/>
              <a:cs typeface="Avenir"/>
              <a:sym typeface="Avenir"/>
            </a:endParaRPr>
          </a:p>
          <a:p>
            <a:pPr marL="457200" lvl="0" indent="-317500" algn="l" rtl="0">
              <a:lnSpc>
                <a:spcPct val="115000"/>
              </a:lnSpc>
              <a:spcBef>
                <a:spcPts val="0"/>
              </a:spcBef>
              <a:spcAft>
                <a:spcPts val="0"/>
              </a:spcAft>
              <a:buClr>
                <a:srgbClr val="FF0000"/>
              </a:buClr>
              <a:buSzPts val="1400"/>
              <a:buFont typeface="Avenir"/>
              <a:buChar char="●"/>
            </a:pPr>
            <a:r>
              <a:rPr lang="en">
                <a:solidFill>
                  <a:srgbClr val="FF0000"/>
                </a:solidFill>
                <a:latin typeface="Avenir"/>
                <a:ea typeface="Avenir"/>
                <a:cs typeface="Avenir"/>
                <a:sym typeface="Avenir"/>
              </a:rPr>
              <a:t>Scenario based evaluations ex: fastest speed and best weather</a:t>
            </a:r>
            <a:endParaRPr>
              <a:solidFill>
                <a:srgbClr val="FF0000"/>
              </a:solidFill>
              <a:latin typeface="Avenir"/>
              <a:ea typeface="Avenir"/>
              <a:cs typeface="Avenir"/>
              <a:sym typeface="Avenir"/>
            </a:endParaRPr>
          </a:p>
          <a:p>
            <a:pPr marL="457200" lvl="0" indent="-317500" algn="l" rtl="0">
              <a:spcBef>
                <a:spcPts val="0"/>
              </a:spcBef>
              <a:spcAft>
                <a:spcPts val="0"/>
              </a:spcAft>
              <a:buClr>
                <a:srgbClr val="FF0000"/>
              </a:buClr>
              <a:buSzPts val="1400"/>
              <a:buFont typeface="Avenir"/>
              <a:buChar char="●"/>
            </a:pPr>
            <a:r>
              <a:rPr lang="en">
                <a:solidFill>
                  <a:srgbClr val="FF0000"/>
                </a:solidFill>
                <a:latin typeface="Avenir"/>
                <a:ea typeface="Avenir"/>
                <a:cs typeface="Avenir"/>
                <a:sym typeface="Avenir"/>
              </a:rPr>
              <a:t>Benchmarking against a given reference</a:t>
            </a:r>
            <a:endParaRPr>
              <a:solidFill>
                <a:srgbClr val="FF0000"/>
              </a:solidFill>
              <a:latin typeface="Avenir"/>
              <a:ea typeface="Avenir"/>
              <a:cs typeface="Avenir"/>
              <a:sym typeface="Avenir"/>
            </a:endParaRPr>
          </a:p>
          <a:p>
            <a:pPr marL="0" lvl="0" indent="0" algn="l" rtl="0">
              <a:spcBef>
                <a:spcPts val="0"/>
              </a:spcBef>
              <a:spcAft>
                <a:spcPts val="0"/>
              </a:spcAft>
              <a:buNone/>
            </a:pPr>
            <a:endParaRPr>
              <a:solidFill>
                <a:srgbClr val="FF0000"/>
              </a:solidFill>
            </a:endParaRPr>
          </a:p>
          <a:p>
            <a:pPr marL="0" lvl="0" indent="0" algn="l" rtl="0">
              <a:spcBef>
                <a:spcPts val="0"/>
              </a:spcBef>
              <a:spcAft>
                <a:spcPts val="0"/>
              </a:spcAft>
              <a:buNone/>
            </a:pPr>
            <a:endParaRPr>
              <a:solidFill>
                <a:srgbClr val="FF0000"/>
              </a:solidFill>
            </a:endParaRPr>
          </a:p>
          <a:p>
            <a:pPr marL="0" lvl="0" indent="0" algn="l" rtl="0">
              <a:spcBef>
                <a:spcPts val="0"/>
              </a:spcBef>
              <a:spcAft>
                <a:spcPts val="0"/>
              </a:spcAft>
              <a:buNone/>
            </a:pPr>
            <a:endParaRPr>
              <a:solidFill>
                <a:srgbClr val="FF0000"/>
              </a:solidFill>
            </a:endParaRPr>
          </a:p>
          <a:p>
            <a:pPr marL="457200" lvl="0" indent="-317500" algn="l" rtl="0">
              <a:lnSpc>
                <a:spcPct val="115000"/>
              </a:lnSpc>
              <a:spcBef>
                <a:spcPts val="0"/>
              </a:spcBef>
              <a:spcAft>
                <a:spcPts val="0"/>
              </a:spcAft>
              <a:buClr>
                <a:srgbClr val="FF0000"/>
              </a:buClr>
              <a:buSzPts val="1400"/>
              <a:buFont typeface="Avenir"/>
              <a:buChar char="●"/>
            </a:pPr>
            <a:r>
              <a:rPr lang="en">
                <a:solidFill>
                  <a:srgbClr val="FF0000"/>
                </a:solidFill>
                <a:latin typeface="Avenir"/>
                <a:ea typeface="Avenir"/>
                <a:cs typeface="Avenir"/>
                <a:sym typeface="Avenir"/>
              </a:rPr>
              <a:t>Optimal fuel oil consumption with heading and speed guidance</a:t>
            </a:r>
            <a:endParaRPr>
              <a:solidFill>
                <a:srgbClr val="FF0000"/>
              </a:solidFill>
              <a:latin typeface="Avenir"/>
              <a:ea typeface="Avenir"/>
              <a:cs typeface="Avenir"/>
              <a:sym typeface="Avenir"/>
            </a:endParaRPr>
          </a:p>
          <a:p>
            <a:pPr marL="457200" lvl="0" indent="-317500" algn="l" rtl="0">
              <a:lnSpc>
                <a:spcPct val="115000"/>
              </a:lnSpc>
              <a:spcBef>
                <a:spcPts val="0"/>
              </a:spcBef>
              <a:spcAft>
                <a:spcPts val="0"/>
              </a:spcAft>
              <a:buClr>
                <a:srgbClr val="FF0000"/>
              </a:buClr>
              <a:buSzPts val="1400"/>
              <a:buFont typeface="Avenir"/>
              <a:buChar char="●"/>
            </a:pPr>
            <a:r>
              <a:rPr lang="en">
                <a:solidFill>
                  <a:srgbClr val="FF0000"/>
                </a:solidFill>
                <a:latin typeface="Avenir"/>
                <a:ea typeface="Avenir"/>
                <a:cs typeface="Avenir"/>
                <a:sym typeface="Avenir"/>
              </a:rPr>
              <a:t>Key Voyage Metrics including real time $$ savings   </a:t>
            </a:r>
            <a:endParaRPr>
              <a:solidFill>
                <a:srgbClr val="FF0000"/>
              </a:solidFill>
              <a:latin typeface="Avenir"/>
              <a:ea typeface="Avenir"/>
              <a:cs typeface="Avenir"/>
              <a:sym typeface="Avenir"/>
            </a:endParaRPr>
          </a:p>
          <a:p>
            <a:pPr marL="457200" lvl="0" indent="-317500" algn="l" rtl="0">
              <a:lnSpc>
                <a:spcPct val="115000"/>
              </a:lnSpc>
              <a:spcBef>
                <a:spcPts val="0"/>
              </a:spcBef>
              <a:spcAft>
                <a:spcPts val="0"/>
              </a:spcAft>
              <a:buClr>
                <a:srgbClr val="FF0000"/>
              </a:buClr>
              <a:buSzPts val="1400"/>
              <a:buFont typeface="Avenir"/>
              <a:buChar char="●"/>
            </a:pPr>
            <a:r>
              <a:rPr lang="en">
                <a:solidFill>
                  <a:srgbClr val="FF0000"/>
                </a:solidFill>
                <a:latin typeface="Avenir"/>
                <a:ea typeface="Avenir"/>
                <a:cs typeface="Avenir"/>
                <a:sym typeface="Avenir"/>
              </a:rPr>
              <a:t>Scenario based evaluations ex: fastest speed and best weather</a:t>
            </a:r>
            <a:endParaRPr>
              <a:solidFill>
                <a:srgbClr val="FF0000"/>
              </a:solidFill>
              <a:latin typeface="Avenir"/>
              <a:ea typeface="Avenir"/>
              <a:cs typeface="Avenir"/>
              <a:sym typeface="Avenir"/>
            </a:endParaRPr>
          </a:p>
          <a:p>
            <a:pPr marL="457200" lvl="0" indent="-317500" algn="l" rtl="0">
              <a:spcBef>
                <a:spcPts val="0"/>
              </a:spcBef>
              <a:spcAft>
                <a:spcPts val="0"/>
              </a:spcAft>
              <a:buClr>
                <a:srgbClr val="FF0000"/>
              </a:buClr>
              <a:buSzPts val="1400"/>
              <a:buFont typeface="Avenir"/>
              <a:buChar char="●"/>
            </a:pPr>
            <a:r>
              <a:rPr lang="en">
                <a:solidFill>
                  <a:srgbClr val="FF0000"/>
                </a:solidFill>
                <a:latin typeface="Avenir"/>
                <a:ea typeface="Avenir"/>
                <a:cs typeface="Avenir"/>
                <a:sym typeface="Avenir"/>
              </a:rPr>
              <a:t>Benchmarking against a given reference</a:t>
            </a:r>
            <a:endParaRPr>
              <a:solidFill>
                <a:srgbClr val="FF0000"/>
              </a:solidFill>
              <a:latin typeface="Avenir"/>
              <a:ea typeface="Avenir"/>
              <a:cs typeface="Avenir"/>
              <a:sym typeface="Avenir"/>
            </a:endParaRPr>
          </a:p>
          <a:p>
            <a:pPr marL="0" lvl="0" indent="0" algn="l" rtl="0">
              <a:spcBef>
                <a:spcPts val="0"/>
              </a:spcBef>
              <a:spcAft>
                <a:spcPts val="0"/>
              </a:spcAft>
              <a:buNone/>
            </a:pPr>
            <a:endParaRPr>
              <a:solidFill>
                <a:srgbClr val="FF0000"/>
              </a:solidFill>
            </a:endParaRPr>
          </a:p>
        </p:txBody>
      </p:sp>
      <p:sp>
        <p:nvSpPr>
          <p:cNvPr id="327" name="Google Shape;327;ge0e197d1cc_0_5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eaaace0cb6_0_3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eaaace0cb6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Benchmark review examples</a:t>
            </a:r>
            <a:endParaRPr/>
          </a:p>
          <a:p>
            <a:pPr marL="914400" lvl="1" indent="-298450" algn="l" rtl="0">
              <a:spcBef>
                <a:spcPts val="0"/>
              </a:spcBef>
              <a:spcAft>
                <a:spcPts val="0"/>
              </a:spcAft>
              <a:buSzPts val="1100"/>
              <a:buAutoNum type="alphaLcPeriod"/>
            </a:pPr>
            <a:r>
              <a:rPr lang="en"/>
              <a:t>Initial baseline - basis long term</a:t>
            </a:r>
            <a:endParaRPr/>
          </a:p>
          <a:p>
            <a:pPr marL="914400" lvl="1" indent="-298450" algn="l" rtl="0">
              <a:spcBef>
                <a:spcPts val="0"/>
              </a:spcBef>
              <a:spcAft>
                <a:spcPts val="0"/>
              </a:spcAft>
              <a:buSzPts val="1100"/>
              <a:buAutoNum type="alphaLcPeriod"/>
            </a:pPr>
            <a:r>
              <a:rPr lang="en"/>
              <a:t>Important to identify and review the benchmark </a:t>
            </a:r>
            <a:endParaRPr/>
          </a:p>
          <a:p>
            <a:pPr marL="1371600" lvl="2" indent="-298450" algn="l" rtl="0">
              <a:spcBef>
                <a:spcPts val="0"/>
              </a:spcBef>
              <a:spcAft>
                <a:spcPts val="0"/>
              </a:spcAft>
              <a:buSzPts val="1100"/>
              <a:buAutoNum type="romanLcPeriod"/>
            </a:pPr>
            <a:r>
              <a:rPr lang="en"/>
              <a:t>Review periodically - such as in drydock</a:t>
            </a:r>
            <a:endParaRPr/>
          </a:p>
          <a:p>
            <a:pPr marL="1371600" lvl="2" indent="-298450" algn="l" rtl="0">
              <a:spcBef>
                <a:spcPts val="0"/>
              </a:spcBef>
              <a:spcAft>
                <a:spcPts val="0"/>
              </a:spcAft>
              <a:buSzPts val="1100"/>
              <a:buAutoNum type="romanLcPeriod"/>
            </a:pPr>
            <a:r>
              <a:rPr lang="en"/>
              <a:t>Favourable weather could have an impact</a:t>
            </a:r>
            <a:endParaRPr/>
          </a:p>
          <a:p>
            <a:pPr marL="1371600" lvl="2" indent="-298450" algn="l" rtl="0">
              <a:spcBef>
                <a:spcPts val="0"/>
              </a:spcBef>
              <a:spcAft>
                <a:spcPts val="0"/>
              </a:spcAft>
              <a:buSzPts val="1100"/>
              <a:buAutoNum type="romanLcPeriod"/>
            </a:pPr>
            <a:r>
              <a:rPr lang="en"/>
              <a:t>Sometime you would see there could be fluctuating values - because of bad weather days and benchmark identfied</a:t>
            </a:r>
            <a:endParaRPr/>
          </a:p>
          <a:p>
            <a:pPr marL="1371600" lvl="2" indent="-298450" algn="l" rtl="0">
              <a:spcBef>
                <a:spcPts val="0"/>
              </a:spcBef>
              <a:spcAft>
                <a:spcPts val="0"/>
              </a:spcAft>
              <a:buSzPts val="1100"/>
              <a:buAutoNum type="romanLcPeriod"/>
            </a:pPr>
            <a:r>
              <a:rPr lang="en"/>
              <a:t>Short voyages - because of small numbers, % value may look higher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eedfbb556a_1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0" name="Google Shape;360;geedfbb556a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edfbb556a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eedfbb556a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eaaace0cb6_0_1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r>
              <a:rPr lang="en" sz="2000">
                <a:solidFill>
                  <a:schemeClr val="dk1"/>
                </a:solidFill>
                <a:latin typeface="Avenir"/>
                <a:ea typeface="Avenir"/>
                <a:cs typeface="Avenir"/>
                <a:sym typeface="Avenir"/>
              </a:rPr>
              <a:t>Cost Avoidance : $ 8,000</a:t>
            </a:r>
            <a:endParaRPr sz="2000">
              <a:solidFill>
                <a:schemeClr val="dk1"/>
              </a:solidFill>
              <a:latin typeface="Avenir"/>
              <a:ea typeface="Avenir"/>
              <a:cs typeface="Avenir"/>
              <a:sym typeface="Avenir"/>
            </a:endParaRPr>
          </a:p>
          <a:p>
            <a:pPr marL="0" lvl="0" indent="0" algn="l" rtl="0">
              <a:lnSpc>
                <a:spcPct val="90000"/>
              </a:lnSpc>
              <a:spcBef>
                <a:spcPts val="0"/>
              </a:spcBef>
              <a:spcAft>
                <a:spcPts val="0"/>
              </a:spcAft>
              <a:buClr>
                <a:schemeClr val="dk1"/>
              </a:buClr>
              <a:buSzPts val="1100"/>
              <a:buFont typeface="Arial"/>
              <a:buNone/>
            </a:pPr>
            <a:endParaRPr sz="2000">
              <a:solidFill>
                <a:schemeClr val="dk1"/>
              </a:solidFill>
              <a:latin typeface="Avenir"/>
              <a:ea typeface="Avenir"/>
              <a:cs typeface="Avenir"/>
              <a:sym typeface="Avenir"/>
            </a:endParaRPr>
          </a:p>
          <a:p>
            <a:pPr marL="571500" lvl="0" indent="-260350" algn="l" rtl="0">
              <a:lnSpc>
                <a:spcPct val="115000"/>
              </a:lnSpc>
              <a:spcBef>
                <a:spcPts val="0"/>
              </a:spcBef>
              <a:spcAft>
                <a:spcPts val="0"/>
              </a:spcAft>
              <a:buClr>
                <a:schemeClr val="dk1"/>
              </a:buClr>
              <a:buSzPts val="1100"/>
              <a:buFont typeface="Avenir"/>
              <a:buChar char="•"/>
            </a:pPr>
            <a:r>
              <a:rPr lang="en">
                <a:solidFill>
                  <a:schemeClr val="dk1"/>
                </a:solidFill>
                <a:latin typeface="Avenir"/>
                <a:ea typeface="Avenir"/>
                <a:cs typeface="Avenir"/>
                <a:sym typeface="Avenir"/>
              </a:rPr>
              <a:t>The temperature deviation was  higher (approx. 50°C) as compared to normal threshold (&lt;30°C)</a:t>
            </a:r>
            <a:endParaRPr>
              <a:solidFill>
                <a:schemeClr val="dk1"/>
              </a:solidFill>
              <a:latin typeface="Avenir"/>
              <a:ea typeface="Avenir"/>
              <a:cs typeface="Avenir"/>
              <a:sym typeface="Avenir"/>
            </a:endParaRPr>
          </a:p>
          <a:p>
            <a:pPr marL="0" lvl="0" indent="0" algn="l" rtl="0">
              <a:lnSpc>
                <a:spcPct val="90000"/>
              </a:lnSpc>
              <a:spcBef>
                <a:spcPts val="0"/>
              </a:spcBef>
              <a:spcAft>
                <a:spcPts val="0"/>
              </a:spcAft>
              <a:buClr>
                <a:schemeClr val="dk1"/>
              </a:buClr>
              <a:buSzPts val="1100"/>
              <a:buFont typeface="Arial"/>
              <a:buNone/>
            </a:pPr>
            <a:endParaRPr sz="2000">
              <a:solidFill>
                <a:schemeClr val="dk1"/>
              </a:solidFill>
              <a:latin typeface="Avenir"/>
              <a:ea typeface="Avenir"/>
              <a:cs typeface="Avenir"/>
              <a:sym typeface="Avenir"/>
            </a:endParaRPr>
          </a:p>
        </p:txBody>
      </p:sp>
      <p:sp>
        <p:nvSpPr>
          <p:cNvPr id="380" name="Google Shape;380;geaaace0cb6_0_133:notes"/>
          <p:cNvSpPr>
            <a:spLocks noGrp="1" noRot="1" noChangeAspect="1"/>
          </p:cNvSpPr>
          <p:nvPr>
            <p:ph type="sldImg" idx="2"/>
          </p:nvPr>
        </p:nvSpPr>
        <p:spPr>
          <a:xfrm>
            <a:off x="38128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eb24a62e46_3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eb24a62e46_3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e0068dc85d_0_4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5" name="Google Shape;425;ge0068dc85d_0_487:notes"/>
          <p:cNvSpPr>
            <a:spLocks noGrp="1" noRot="1" noChangeAspect="1"/>
          </p:cNvSpPr>
          <p:nvPr>
            <p:ph type="sldImg" idx="2"/>
          </p:nvPr>
        </p:nvSpPr>
        <p:spPr>
          <a:xfrm>
            <a:off x="38128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e0068dc85d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4" name="Google Shape;444;ge0068dc85d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ddcbef0450_0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ddcbef0450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e0068dc85d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77" name="Google Shape;477;ge0068dc85d_0_40:notes"/>
          <p:cNvSpPr>
            <a:spLocks noGrp="1" noRot="1" noChangeAspect="1"/>
          </p:cNvSpPr>
          <p:nvPr>
            <p:ph type="sldImg" idx="2"/>
          </p:nvPr>
        </p:nvSpPr>
        <p:spPr>
          <a:xfrm>
            <a:off x="38128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fb401897c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000">
                <a:solidFill>
                  <a:srgbClr val="202124"/>
                </a:solidFill>
                <a:highlight>
                  <a:srgbClr val="FFFFFF"/>
                </a:highlight>
                <a:latin typeface="Roboto"/>
                <a:ea typeface="Roboto"/>
                <a:cs typeface="Roboto"/>
                <a:sym typeface="Roboto"/>
              </a:rPr>
              <a:t>SV - Light wt no hardware, manual data feed once a day, commercial team audience : POC can be done</a:t>
            </a:r>
            <a:endParaRPr sz="1000">
              <a:solidFill>
                <a:srgbClr val="202124"/>
              </a:solidFill>
              <a:highlight>
                <a:srgbClr val="FFFFFF"/>
              </a:highlight>
              <a:latin typeface="Roboto"/>
              <a:ea typeface="Roboto"/>
              <a:cs typeface="Roboto"/>
              <a:sym typeface="Roboto"/>
            </a:endParaRPr>
          </a:p>
          <a:p>
            <a:pPr marL="0" lvl="0" indent="0" algn="l" rtl="0">
              <a:lnSpc>
                <a:spcPct val="150000"/>
              </a:lnSpc>
              <a:spcBef>
                <a:spcPts val="0"/>
              </a:spcBef>
              <a:spcAft>
                <a:spcPts val="0"/>
              </a:spcAft>
              <a:buClr>
                <a:schemeClr val="dk1"/>
              </a:buClr>
              <a:buSzPts val="1100"/>
              <a:buFont typeface="Arial"/>
              <a:buNone/>
            </a:pPr>
            <a:r>
              <a:rPr lang="en" sz="1000">
                <a:solidFill>
                  <a:srgbClr val="202124"/>
                </a:solidFill>
                <a:highlight>
                  <a:srgbClr val="FFFFFF"/>
                </a:highlight>
                <a:latin typeface="Roboto"/>
                <a:ea typeface="Roboto"/>
                <a:cs typeface="Roboto"/>
                <a:sym typeface="Roboto"/>
              </a:rPr>
              <a:t>Smartship  - Hardware based, real time data, deeper insights and control, Commercial team + Ops team</a:t>
            </a:r>
            <a:endParaRPr sz="1000">
              <a:solidFill>
                <a:srgbClr val="202124"/>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optimization program</a:t>
            </a:r>
            <a:endParaRPr/>
          </a:p>
          <a:p>
            <a:pPr marL="0" lvl="0" indent="0" algn="l" rtl="0">
              <a:lnSpc>
                <a:spcPct val="100000"/>
              </a:lnSpc>
              <a:spcBef>
                <a:spcPts val="0"/>
              </a:spcBef>
              <a:spcAft>
                <a:spcPts val="0"/>
              </a:spcAft>
              <a:buSzPts val="1100"/>
              <a:buNone/>
            </a:pPr>
            <a:r>
              <a:rPr lang="en"/>
              <a:t>Noon report based data input</a:t>
            </a:r>
            <a:endParaRPr/>
          </a:p>
          <a:p>
            <a:pPr marL="0" lvl="0" indent="0" algn="l" rtl="0">
              <a:lnSpc>
                <a:spcPct val="100000"/>
              </a:lnSpc>
              <a:spcBef>
                <a:spcPts val="0"/>
              </a:spcBef>
              <a:spcAft>
                <a:spcPts val="0"/>
              </a:spcAft>
              <a:buSzPts val="1100"/>
              <a:buNone/>
            </a:pPr>
            <a:r>
              <a:rPr lang="en"/>
              <a:t>Commercial team focus</a:t>
            </a:r>
            <a:endParaRPr/>
          </a:p>
          <a:p>
            <a:pPr marL="0" lvl="0" indent="0" algn="l" rtl="0">
              <a:lnSpc>
                <a:spcPct val="100000"/>
              </a:lnSpc>
              <a:spcBef>
                <a:spcPts val="0"/>
              </a:spcBef>
              <a:spcAft>
                <a:spcPts val="0"/>
              </a:spcAft>
              <a:buSzPts val="1100"/>
              <a:buNone/>
            </a:pPr>
            <a:r>
              <a:rPr lang="en"/>
              <a:t>Voyage/Vessel optimization applications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To aid Ship management &amp; operations</a:t>
            </a:r>
            <a:endParaRPr/>
          </a:p>
          <a:p>
            <a:pPr marL="0" lvl="0" indent="0" algn="l" rtl="0">
              <a:lnSpc>
                <a:spcPct val="100000"/>
              </a:lnSpc>
              <a:spcBef>
                <a:spcPts val="0"/>
              </a:spcBef>
              <a:spcAft>
                <a:spcPts val="0"/>
              </a:spcAft>
              <a:buSzPts val="1100"/>
              <a:buNone/>
            </a:pPr>
            <a:r>
              <a:rPr lang="en"/>
              <a:t>Technical/Ship Operators</a:t>
            </a:r>
            <a:endParaRPr/>
          </a:p>
          <a:p>
            <a:pPr marL="0" lvl="0" indent="0" algn="l" rtl="0">
              <a:lnSpc>
                <a:spcPct val="100000"/>
              </a:lnSpc>
              <a:spcBef>
                <a:spcPts val="0"/>
              </a:spcBef>
              <a:spcAft>
                <a:spcPts val="0"/>
              </a:spcAft>
              <a:buSzPts val="1100"/>
              <a:buNone/>
            </a:pPr>
            <a:r>
              <a:rPr lang="en"/>
              <a:t>PMS, Purchase, QMS, DMS</a:t>
            </a:r>
            <a:endParaRPr/>
          </a:p>
          <a:p>
            <a:pPr marL="0" lvl="0" indent="0" algn="l" rtl="0">
              <a:lnSpc>
                <a:spcPct val="100000"/>
              </a:lnSpc>
              <a:spcBef>
                <a:spcPts val="0"/>
              </a:spcBef>
              <a:spcAft>
                <a:spcPts val="0"/>
              </a:spcAft>
              <a:buSzPts val="1100"/>
              <a:buNone/>
            </a:pPr>
            <a:endParaRPr/>
          </a:p>
        </p:txBody>
      </p:sp>
      <p:sp>
        <p:nvSpPr>
          <p:cNvPr id="173" name="Google Shape;173;gfb401897c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ea96ca6060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ea96ca606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See the detrimental effect of vessel current speed on next year CII ratings.</a:t>
            </a:r>
            <a:endParaRPr/>
          </a:p>
          <a:p>
            <a:pPr marL="0" lvl="0" indent="0" algn="l" rtl="0">
              <a:spcBef>
                <a:spcPts val="0"/>
              </a:spcBef>
              <a:spcAft>
                <a:spcPts val="0"/>
              </a:spcAft>
              <a:buNone/>
            </a:pPr>
            <a:r>
              <a:rPr lang="en"/>
              <a:t>CP speed /consumption is very manual driven: We could use this platform to get better, faster and help chartering team to plan it further</a:t>
            </a:r>
            <a:endParaRPr/>
          </a:p>
          <a:p>
            <a:pPr marL="0" lvl="0" indent="0" algn="l" rtl="0">
              <a:spcBef>
                <a:spcPts val="0"/>
              </a:spcBef>
              <a:spcAft>
                <a:spcPts val="0"/>
              </a:spcAft>
              <a:buNone/>
            </a:pPr>
            <a:endParaRPr/>
          </a:p>
          <a:p>
            <a:pPr marL="0" lvl="0" indent="0" algn="l" rtl="0">
              <a:spcBef>
                <a:spcPts val="0"/>
              </a:spcBef>
              <a:spcAft>
                <a:spcPts val="0"/>
              </a:spcAft>
              <a:buNone/>
            </a:pPr>
            <a:r>
              <a:rPr lang="en"/>
              <a:t>Predicting: using previous vessels voyage data: provide range of options to charterer to negotiate the terms.: Consumption/ ...speed. Discussion.</a:t>
            </a:r>
            <a:endParaRPr/>
          </a:p>
          <a:p>
            <a:pPr marL="0" lvl="0" indent="0" algn="l" rtl="0">
              <a:spcBef>
                <a:spcPts val="0"/>
              </a:spcBef>
              <a:spcAft>
                <a:spcPts val="0"/>
              </a:spcAft>
              <a:buNone/>
            </a:pPr>
            <a:r>
              <a:rPr lang="en"/>
              <a:t>Use consumption and speed profile.. Create a mechanism to use speed consumption curve.</a:t>
            </a:r>
            <a:endParaRPr/>
          </a:p>
          <a:p>
            <a:pPr marL="0" lvl="0" indent="0" algn="l" rtl="0">
              <a:spcBef>
                <a:spcPts val="0"/>
              </a:spcBef>
              <a:spcAft>
                <a:spcPts val="0"/>
              </a:spcAft>
              <a:buNone/>
            </a:pPr>
            <a:endParaRPr/>
          </a:p>
          <a:p>
            <a:pPr marL="457200" lvl="0" indent="-298450" algn="l" rtl="0">
              <a:spcBef>
                <a:spcPts val="0"/>
              </a:spcBef>
              <a:spcAft>
                <a:spcPts val="0"/>
              </a:spcAft>
              <a:buSzPts val="1100"/>
              <a:buAutoNum type="arabicPeriod"/>
            </a:pPr>
            <a:r>
              <a:rPr lang="en"/>
              <a:t>Optimizing speed consumption for bunker price environment (its not yet there)</a:t>
            </a:r>
            <a:endParaRPr/>
          </a:p>
          <a:p>
            <a:pPr marL="457200" lvl="0" indent="-298450" algn="l" rtl="0">
              <a:spcBef>
                <a:spcPts val="0"/>
              </a:spcBef>
              <a:spcAft>
                <a:spcPts val="0"/>
              </a:spcAft>
              <a:buSzPts val="1100"/>
              <a:buAutoNum type="arabicPeriod"/>
            </a:pPr>
            <a:r>
              <a:rPr lang="en"/>
              <a:t>Create dashboard with data set for speed consumption table</a:t>
            </a:r>
            <a:endParaRPr/>
          </a:p>
          <a:p>
            <a:pPr marL="457200" lvl="0" indent="-298450" algn="l" rtl="0">
              <a:spcBef>
                <a:spcPts val="0"/>
              </a:spcBef>
              <a:spcAft>
                <a:spcPts val="0"/>
              </a:spcAft>
              <a:buSzPts val="1100"/>
              <a:buAutoNum type="arabicPeriod"/>
            </a:pPr>
            <a:r>
              <a:rPr lang="en"/>
              <a:t>Timing of all installation</a:t>
            </a:r>
            <a:endParaRPr/>
          </a:p>
          <a:p>
            <a:pPr marL="457200" lvl="0" indent="-298450" algn="l" rtl="0">
              <a:spcBef>
                <a:spcPts val="0"/>
              </a:spcBef>
              <a:spcAft>
                <a:spcPts val="0"/>
              </a:spcAft>
              <a:buSzPts val="1100"/>
              <a:buAutoNum type="arabicPeriod"/>
            </a:pPr>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e49cea16c8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05" name="Google Shape;505;ge49cea16c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e49cea16c8_1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e49cea16c8_1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eb24a62e46_3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eb24a62e46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e49cea16c8_1_6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e49cea16c8_1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5</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e0e197d1cc_0_4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e0e197d1cc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5</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e8376bf751_1_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600">
                <a:solidFill>
                  <a:srgbClr val="FF0000"/>
                </a:solidFill>
                <a:latin typeface="Avenir"/>
                <a:ea typeface="Avenir"/>
                <a:cs typeface="Avenir"/>
                <a:sym typeface="Avenir"/>
              </a:rPr>
              <a:t>Key Features:</a:t>
            </a:r>
            <a:endParaRPr sz="1600">
              <a:solidFill>
                <a:srgbClr val="FF0000"/>
              </a:solidFill>
              <a:latin typeface="Avenir"/>
              <a:ea typeface="Avenir"/>
              <a:cs typeface="Avenir"/>
              <a:sym typeface="Avenir"/>
            </a:endParaRPr>
          </a:p>
          <a:p>
            <a:pPr marL="457200" lvl="0" indent="-317500" algn="l" rtl="0">
              <a:spcBef>
                <a:spcPts val="0"/>
              </a:spcBef>
              <a:spcAft>
                <a:spcPts val="0"/>
              </a:spcAft>
              <a:buClr>
                <a:srgbClr val="FF0000"/>
              </a:buClr>
              <a:buSzPts val="1400"/>
              <a:buFont typeface="Avenir"/>
              <a:buChar char="●"/>
            </a:pPr>
            <a:r>
              <a:rPr lang="en">
                <a:solidFill>
                  <a:srgbClr val="FF0000"/>
                </a:solidFill>
                <a:latin typeface="Avenir"/>
                <a:ea typeface="Avenir"/>
                <a:cs typeface="Avenir"/>
                <a:sym typeface="Avenir"/>
              </a:rPr>
              <a:t>Quick overview of Commercial performance for all ships in fleet. </a:t>
            </a:r>
            <a:endParaRPr>
              <a:solidFill>
                <a:srgbClr val="FF0000"/>
              </a:solidFill>
              <a:latin typeface="Avenir"/>
              <a:ea typeface="Avenir"/>
              <a:cs typeface="Avenir"/>
              <a:sym typeface="Avenir"/>
            </a:endParaRPr>
          </a:p>
          <a:p>
            <a:pPr marL="457200" lvl="0" indent="-317500" algn="l" rtl="0">
              <a:spcBef>
                <a:spcPts val="0"/>
              </a:spcBef>
              <a:spcAft>
                <a:spcPts val="0"/>
              </a:spcAft>
              <a:buClr>
                <a:srgbClr val="FF0000"/>
              </a:buClr>
              <a:buSzPts val="1400"/>
              <a:buFont typeface="Avenir"/>
              <a:buChar char="●"/>
            </a:pPr>
            <a:r>
              <a:rPr lang="en">
                <a:solidFill>
                  <a:srgbClr val="FF0000"/>
                </a:solidFill>
                <a:latin typeface="Avenir"/>
                <a:ea typeface="Avenir"/>
                <a:cs typeface="Avenir"/>
                <a:sym typeface="Avenir"/>
              </a:rPr>
              <a:t>Traffic light system for summary information</a:t>
            </a:r>
            <a:endParaRPr>
              <a:solidFill>
                <a:srgbClr val="FF0000"/>
              </a:solidFill>
              <a:latin typeface="Avenir"/>
              <a:ea typeface="Avenir"/>
              <a:cs typeface="Avenir"/>
              <a:sym typeface="Avenir"/>
            </a:endParaRPr>
          </a:p>
          <a:p>
            <a:pPr marL="457200" lvl="0" indent="-317500" algn="l" rtl="0">
              <a:spcBef>
                <a:spcPts val="0"/>
              </a:spcBef>
              <a:spcAft>
                <a:spcPts val="0"/>
              </a:spcAft>
              <a:buClr>
                <a:srgbClr val="FF0000"/>
              </a:buClr>
              <a:buSzPts val="1400"/>
              <a:buFont typeface="Avenir"/>
              <a:buChar char="●"/>
            </a:pPr>
            <a:r>
              <a:rPr lang="en">
                <a:solidFill>
                  <a:srgbClr val="FF0000"/>
                </a:solidFill>
                <a:latin typeface="Avenir"/>
                <a:ea typeface="Avenir"/>
                <a:cs typeface="Avenir"/>
                <a:sym typeface="Avenir"/>
              </a:rPr>
              <a:t>Detailed drill down possible with a click. </a:t>
            </a:r>
            <a:endParaRPr>
              <a:solidFill>
                <a:srgbClr val="FF0000"/>
              </a:solidFill>
              <a:latin typeface="Avenir"/>
              <a:ea typeface="Avenir"/>
              <a:cs typeface="Avenir"/>
              <a:sym typeface="Avenir"/>
            </a:endParaRPr>
          </a:p>
          <a:p>
            <a:pPr marL="457200" lvl="0" indent="-317500" algn="l" rtl="0">
              <a:spcBef>
                <a:spcPts val="0"/>
              </a:spcBef>
              <a:spcAft>
                <a:spcPts val="0"/>
              </a:spcAft>
              <a:buClr>
                <a:srgbClr val="FF0000"/>
              </a:buClr>
              <a:buSzPts val="1400"/>
              <a:buFont typeface="Avenir"/>
              <a:buChar char="●"/>
            </a:pPr>
            <a:r>
              <a:rPr lang="en">
                <a:solidFill>
                  <a:srgbClr val="FF0000"/>
                </a:solidFill>
                <a:latin typeface="Avenir"/>
                <a:ea typeface="Avenir"/>
                <a:cs typeface="Avenir"/>
                <a:sym typeface="Avenir"/>
              </a:rPr>
              <a:t>Provide manual information related to a parameter</a:t>
            </a:r>
            <a:endParaRPr>
              <a:solidFill>
                <a:srgbClr val="FF0000"/>
              </a:solidFill>
            </a:endParaRPr>
          </a:p>
        </p:txBody>
      </p:sp>
      <p:sp>
        <p:nvSpPr>
          <p:cNvPr id="278" name="Google Shape;278;ge8376bf751_1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e0e197d1cc_0_31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600" b="1">
                <a:solidFill>
                  <a:srgbClr val="FF0000"/>
                </a:solidFill>
                <a:latin typeface="Avenir"/>
                <a:ea typeface="Avenir"/>
                <a:cs typeface="Avenir"/>
                <a:sym typeface="Avenir"/>
              </a:rPr>
              <a:t>Key Features:</a:t>
            </a:r>
            <a:endParaRPr sz="1600" b="1">
              <a:solidFill>
                <a:srgbClr val="FF0000"/>
              </a:solidFill>
              <a:latin typeface="Avenir"/>
              <a:ea typeface="Avenir"/>
              <a:cs typeface="Avenir"/>
              <a:sym typeface="Avenir"/>
            </a:endParaRPr>
          </a:p>
          <a:p>
            <a:pPr marL="457200" lvl="0" indent="-317500" algn="l" rtl="0">
              <a:lnSpc>
                <a:spcPct val="115000"/>
              </a:lnSpc>
              <a:spcBef>
                <a:spcPts val="0"/>
              </a:spcBef>
              <a:spcAft>
                <a:spcPts val="0"/>
              </a:spcAft>
              <a:buClr>
                <a:srgbClr val="FF0000"/>
              </a:buClr>
              <a:buSzPts val="1400"/>
              <a:buFont typeface="Avenir"/>
              <a:buChar char="●"/>
            </a:pPr>
            <a:r>
              <a:rPr lang="en">
                <a:solidFill>
                  <a:srgbClr val="FF0000"/>
                </a:solidFill>
                <a:latin typeface="Avenir"/>
                <a:ea typeface="Avenir"/>
                <a:cs typeface="Avenir"/>
                <a:sym typeface="Avenir"/>
              </a:rPr>
              <a:t>Continuous monitoring of hull performance from delivery to docking</a:t>
            </a:r>
            <a:endParaRPr>
              <a:solidFill>
                <a:srgbClr val="FF0000"/>
              </a:solidFill>
              <a:latin typeface="Avenir"/>
              <a:ea typeface="Avenir"/>
              <a:cs typeface="Avenir"/>
              <a:sym typeface="Avenir"/>
            </a:endParaRPr>
          </a:p>
          <a:p>
            <a:pPr marL="457200" lvl="0" indent="-317500" algn="l" rtl="0">
              <a:lnSpc>
                <a:spcPct val="115000"/>
              </a:lnSpc>
              <a:spcBef>
                <a:spcPts val="0"/>
              </a:spcBef>
              <a:spcAft>
                <a:spcPts val="0"/>
              </a:spcAft>
              <a:buClr>
                <a:srgbClr val="FF0000"/>
              </a:buClr>
              <a:buSzPts val="1400"/>
              <a:buFont typeface="Avenir"/>
              <a:buChar char="●"/>
            </a:pPr>
            <a:r>
              <a:rPr lang="en">
                <a:solidFill>
                  <a:srgbClr val="FF0000"/>
                </a:solidFill>
                <a:latin typeface="Avenir"/>
                <a:ea typeface="Avenir"/>
                <a:cs typeface="Avenir"/>
                <a:sym typeface="Avenir"/>
              </a:rPr>
              <a:t>Impact of wave, wind and current</a:t>
            </a:r>
            <a:endParaRPr>
              <a:solidFill>
                <a:srgbClr val="FF0000"/>
              </a:solidFill>
              <a:latin typeface="Avenir"/>
              <a:ea typeface="Avenir"/>
              <a:cs typeface="Avenir"/>
              <a:sym typeface="Avenir"/>
            </a:endParaRPr>
          </a:p>
          <a:p>
            <a:pPr marL="457200" lvl="0" indent="-317500" algn="l" rtl="0">
              <a:lnSpc>
                <a:spcPct val="115000"/>
              </a:lnSpc>
              <a:spcBef>
                <a:spcPts val="0"/>
              </a:spcBef>
              <a:spcAft>
                <a:spcPts val="0"/>
              </a:spcAft>
              <a:buClr>
                <a:srgbClr val="FF0000"/>
              </a:buClr>
              <a:buSzPts val="1400"/>
              <a:buFont typeface="Avenir"/>
              <a:buChar char="●"/>
            </a:pPr>
            <a:r>
              <a:rPr lang="en">
                <a:solidFill>
                  <a:srgbClr val="FF0000"/>
                </a:solidFill>
                <a:latin typeface="Avenir"/>
                <a:ea typeface="Avenir"/>
                <a:cs typeface="Avenir"/>
                <a:sym typeface="Avenir"/>
              </a:rPr>
              <a:t>Impact of ocean zones </a:t>
            </a:r>
            <a:endParaRPr>
              <a:solidFill>
                <a:srgbClr val="FF0000"/>
              </a:solidFill>
              <a:latin typeface="Avenir"/>
              <a:ea typeface="Avenir"/>
              <a:cs typeface="Avenir"/>
              <a:sym typeface="Avenir"/>
            </a:endParaRPr>
          </a:p>
          <a:p>
            <a:pPr marL="457200" lvl="0" indent="-317500" algn="l" rtl="0">
              <a:lnSpc>
                <a:spcPct val="115000"/>
              </a:lnSpc>
              <a:spcBef>
                <a:spcPts val="0"/>
              </a:spcBef>
              <a:spcAft>
                <a:spcPts val="0"/>
              </a:spcAft>
              <a:buClr>
                <a:srgbClr val="FF0000"/>
              </a:buClr>
              <a:buSzPts val="1400"/>
              <a:buFont typeface="Avenir"/>
              <a:buChar char="●"/>
            </a:pPr>
            <a:r>
              <a:rPr lang="en">
                <a:solidFill>
                  <a:srgbClr val="FF0000"/>
                </a:solidFill>
                <a:latin typeface="Avenir"/>
                <a:ea typeface="Avenir"/>
                <a:cs typeface="Avenir"/>
                <a:sym typeface="Avenir"/>
              </a:rPr>
              <a:t>Baselining of hull performance in each loading condition.</a:t>
            </a:r>
            <a:endParaRPr>
              <a:solidFill>
                <a:srgbClr val="FF0000"/>
              </a:solidFill>
              <a:latin typeface="Avenir"/>
              <a:ea typeface="Avenir"/>
              <a:cs typeface="Avenir"/>
              <a:sym typeface="Avenir"/>
            </a:endParaRPr>
          </a:p>
          <a:p>
            <a:pPr marL="457200" lvl="0" indent="-317500" algn="l" rtl="0">
              <a:lnSpc>
                <a:spcPct val="115000"/>
              </a:lnSpc>
              <a:spcBef>
                <a:spcPts val="0"/>
              </a:spcBef>
              <a:spcAft>
                <a:spcPts val="0"/>
              </a:spcAft>
              <a:buClr>
                <a:srgbClr val="FF0000"/>
              </a:buClr>
              <a:buSzPts val="1400"/>
              <a:buFont typeface="Avenir"/>
              <a:buChar char="●"/>
            </a:pPr>
            <a:r>
              <a:rPr lang="en">
                <a:solidFill>
                  <a:srgbClr val="FF0000"/>
                </a:solidFill>
                <a:latin typeface="Avenir"/>
                <a:ea typeface="Avenir"/>
                <a:cs typeface="Avenir"/>
                <a:sym typeface="Avenir"/>
              </a:rPr>
              <a:t>Fuel Oil consumption calculator </a:t>
            </a:r>
            <a:endParaRPr>
              <a:solidFill>
                <a:srgbClr val="FF0000"/>
              </a:solidFill>
              <a:latin typeface="Avenir"/>
              <a:ea typeface="Avenir"/>
              <a:cs typeface="Avenir"/>
              <a:sym typeface="Avenir"/>
            </a:endParaRPr>
          </a:p>
          <a:p>
            <a:pPr marL="0" lvl="0" indent="0" algn="l" rtl="0">
              <a:spcBef>
                <a:spcPts val="0"/>
              </a:spcBef>
              <a:spcAft>
                <a:spcPts val="0"/>
              </a:spcAft>
              <a:buNone/>
            </a:pPr>
            <a:endParaRPr>
              <a:solidFill>
                <a:srgbClr val="FF0000"/>
              </a:solidFill>
            </a:endParaRPr>
          </a:p>
        </p:txBody>
      </p:sp>
      <p:sp>
        <p:nvSpPr>
          <p:cNvPr id="288" name="Google Shape;288;ge0e197d1cc_0_3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eb24a62e46_3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eb24a62e46_3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60B23-C08E-CA85-98F0-74A4C510FE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BC86D2E-1673-B09D-8EA1-7EC3F4047A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6DD9D0F-9ADC-159F-EA70-8052ECB94180}"/>
              </a:ext>
            </a:extLst>
          </p:cNvPr>
          <p:cNvSpPr>
            <a:spLocks noGrp="1"/>
          </p:cNvSpPr>
          <p:nvPr>
            <p:ph type="dt" sz="half" idx="10"/>
          </p:nvPr>
        </p:nvSpPr>
        <p:spPr/>
        <p:txBody>
          <a:bodyPr/>
          <a:lstStyle/>
          <a:p>
            <a:fld id="{036EA8A4-BDCA-403F-9B90-DBF839FEBFEB}" type="datetimeFigureOut">
              <a:rPr lang="en-US" smtClean="0"/>
              <a:t>1/20/2023</a:t>
            </a:fld>
            <a:endParaRPr lang="en-US"/>
          </a:p>
        </p:txBody>
      </p:sp>
      <p:sp>
        <p:nvSpPr>
          <p:cNvPr id="5" name="Footer Placeholder 4">
            <a:extLst>
              <a:ext uri="{FF2B5EF4-FFF2-40B4-BE49-F238E27FC236}">
                <a16:creationId xmlns:a16="http://schemas.microsoft.com/office/drawing/2014/main" id="{DE24C206-38C7-1CEA-564A-05510AF4FB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8BA505-AD85-1254-DE05-D4B50EEABE42}"/>
              </a:ext>
            </a:extLst>
          </p:cNvPr>
          <p:cNvSpPr>
            <a:spLocks noGrp="1"/>
          </p:cNvSpPr>
          <p:nvPr>
            <p:ph type="sldNum" sz="quarter" idx="12"/>
          </p:nvPr>
        </p:nvSpPr>
        <p:spPr/>
        <p:txBody>
          <a:bodyPr/>
          <a:lstStyle/>
          <a:p>
            <a:fld id="{61279D97-97F1-4B3D-92F6-CF542D10DEA5}" type="slidenum">
              <a:rPr lang="en-US" smtClean="0"/>
              <a:t>‹#›</a:t>
            </a:fld>
            <a:endParaRPr lang="en-US"/>
          </a:p>
        </p:txBody>
      </p:sp>
    </p:spTree>
    <p:extLst>
      <p:ext uri="{BB962C8B-B14F-4D97-AF65-F5344CB8AC3E}">
        <p14:creationId xmlns:p14="http://schemas.microsoft.com/office/powerpoint/2010/main" val="625083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F9EF6-BD0B-7718-FDD1-67FA3EDA657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00B07B-E6B5-2818-CEF4-F8CC31DA98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5D80DE-53EA-99ED-652E-A8C2E3507F0F}"/>
              </a:ext>
            </a:extLst>
          </p:cNvPr>
          <p:cNvSpPr>
            <a:spLocks noGrp="1"/>
          </p:cNvSpPr>
          <p:nvPr>
            <p:ph type="dt" sz="half" idx="10"/>
          </p:nvPr>
        </p:nvSpPr>
        <p:spPr/>
        <p:txBody>
          <a:bodyPr/>
          <a:lstStyle/>
          <a:p>
            <a:fld id="{036EA8A4-BDCA-403F-9B90-DBF839FEBFEB}" type="datetimeFigureOut">
              <a:rPr lang="en-US" smtClean="0"/>
              <a:t>1/20/2023</a:t>
            </a:fld>
            <a:endParaRPr lang="en-US"/>
          </a:p>
        </p:txBody>
      </p:sp>
      <p:sp>
        <p:nvSpPr>
          <p:cNvPr id="5" name="Footer Placeholder 4">
            <a:extLst>
              <a:ext uri="{FF2B5EF4-FFF2-40B4-BE49-F238E27FC236}">
                <a16:creationId xmlns:a16="http://schemas.microsoft.com/office/drawing/2014/main" id="{25C3B87E-74C4-7322-AEBE-BBD79D70A1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E77DD6-A310-98B8-582E-92B933F1C9AB}"/>
              </a:ext>
            </a:extLst>
          </p:cNvPr>
          <p:cNvSpPr>
            <a:spLocks noGrp="1"/>
          </p:cNvSpPr>
          <p:nvPr>
            <p:ph type="sldNum" sz="quarter" idx="12"/>
          </p:nvPr>
        </p:nvSpPr>
        <p:spPr/>
        <p:txBody>
          <a:bodyPr/>
          <a:lstStyle/>
          <a:p>
            <a:fld id="{61279D97-97F1-4B3D-92F6-CF542D10DEA5}" type="slidenum">
              <a:rPr lang="en-US" smtClean="0"/>
              <a:t>‹#›</a:t>
            </a:fld>
            <a:endParaRPr lang="en-US"/>
          </a:p>
        </p:txBody>
      </p:sp>
    </p:spTree>
    <p:extLst>
      <p:ext uri="{BB962C8B-B14F-4D97-AF65-F5344CB8AC3E}">
        <p14:creationId xmlns:p14="http://schemas.microsoft.com/office/powerpoint/2010/main" val="817682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9078AB-0762-014E-00E0-80A9FB53F5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B0FFFE3-20CA-B092-C061-1CFEFD9E09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F66016-2B00-18F9-B7EB-CB3E72538D74}"/>
              </a:ext>
            </a:extLst>
          </p:cNvPr>
          <p:cNvSpPr>
            <a:spLocks noGrp="1"/>
          </p:cNvSpPr>
          <p:nvPr>
            <p:ph type="dt" sz="half" idx="10"/>
          </p:nvPr>
        </p:nvSpPr>
        <p:spPr/>
        <p:txBody>
          <a:bodyPr/>
          <a:lstStyle/>
          <a:p>
            <a:fld id="{036EA8A4-BDCA-403F-9B90-DBF839FEBFEB}" type="datetimeFigureOut">
              <a:rPr lang="en-US" smtClean="0"/>
              <a:t>1/20/2023</a:t>
            </a:fld>
            <a:endParaRPr lang="en-US"/>
          </a:p>
        </p:txBody>
      </p:sp>
      <p:sp>
        <p:nvSpPr>
          <p:cNvPr id="5" name="Footer Placeholder 4">
            <a:extLst>
              <a:ext uri="{FF2B5EF4-FFF2-40B4-BE49-F238E27FC236}">
                <a16:creationId xmlns:a16="http://schemas.microsoft.com/office/drawing/2014/main" id="{72F0E3AC-E350-666B-F843-8BAB31E39A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B007D4-84C8-08A7-AE68-4814F848C166}"/>
              </a:ext>
            </a:extLst>
          </p:cNvPr>
          <p:cNvSpPr>
            <a:spLocks noGrp="1"/>
          </p:cNvSpPr>
          <p:nvPr>
            <p:ph type="sldNum" sz="quarter" idx="12"/>
          </p:nvPr>
        </p:nvSpPr>
        <p:spPr/>
        <p:txBody>
          <a:bodyPr/>
          <a:lstStyle/>
          <a:p>
            <a:fld id="{61279D97-97F1-4B3D-92F6-CF542D10DEA5}" type="slidenum">
              <a:rPr lang="en-US" smtClean="0"/>
              <a:t>‹#›</a:t>
            </a:fld>
            <a:endParaRPr lang="en-US"/>
          </a:p>
        </p:txBody>
      </p:sp>
    </p:spTree>
    <p:extLst>
      <p:ext uri="{BB962C8B-B14F-4D97-AF65-F5344CB8AC3E}">
        <p14:creationId xmlns:p14="http://schemas.microsoft.com/office/powerpoint/2010/main" val="28903131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Only 0" type="tx">
  <p:cSld name="Title Only 0">
    <p:bg>
      <p:bgPr>
        <a:solidFill>
          <a:srgbClr val="000000"/>
        </a:solidFill>
        <a:effectLst/>
      </p:bgPr>
    </p:bg>
    <p:spTree>
      <p:nvGrpSpPr>
        <p:cNvPr id="1" name="Shape 58"/>
        <p:cNvGrpSpPr/>
        <p:nvPr/>
      </p:nvGrpSpPr>
      <p:grpSpPr>
        <a:xfrm>
          <a:off x="0" y="0"/>
          <a:ext cx="0" cy="0"/>
          <a:chOff x="0" y="0"/>
          <a:chExt cx="0" cy="0"/>
        </a:xfrm>
      </p:grpSpPr>
      <p:sp>
        <p:nvSpPr>
          <p:cNvPr id="59" name="Google Shape;59;p13"/>
          <p:cNvSpPr txBox="1">
            <a:spLocks noGrp="1"/>
          </p:cNvSpPr>
          <p:nvPr>
            <p:ph type="title"/>
          </p:nvPr>
        </p:nvSpPr>
        <p:spPr>
          <a:xfrm>
            <a:off x="303464" y="212005"/>
            <a:ext cx="9842000" cy="9216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rgbClr val="F3F3F3"/>
              </a:buClr>
              <a:buSzPts val="3200"/>
              <a:buFont typeface="Avenir"/>
              <a:buNone/>
              <a:defRPr sz="4267" b="0" i="0" u="none" strike="noStrike" cap="none">
                <a:solidFill>
                  <a:srgbClr val="F3F3F3"/>
                </a:solidFill>
                <a:latin typeface="Avenir"/>
                <a:ea typeface="Avenir"/>
                <a:cs typeface="Avenir"/>
                <a:sym typeface="Avenir"/>
              </a:defRPr>
            </a:lvl1pPr>
            <a:lvl2pPr marR="0" lvl="1" algn="l" rtl="0">
              <a:lnSpc>
                <a:spcPct val="90000"/>
              </a:lnSpc>
              <a:spcBef>
                <a:spcPts val="0"/>
              </a:spcBef>
              <a:spcAft>
                <a:spcPts val="0"/>
              </a:spcAft>
              <a:buClr>
                <a:srgbClr val="666666"/>
              </a:buClr>
              <a:buSzPts val="3200"/>
              <a:buFont typeface="Avenir"/>
              <a:buNone/>
              <a:defRPr sz="4267" b="0" i="0" u="none" strike="noStrike" cap="none">
                <a:solidFill>
                  <a:srgbClr val="666666"/>
                </a:solidFill>
                <a:latin typeface="Avenir"/>
                <a:ea typeface="Avenir"/>
                <a:cs typeface="Avenir"/>
                <a:sym typeface="Avenir"/>
              </a:defRPr>
            </a:lvl2pPr>
            <a:lvl3pPr marR="0" lvl="2" algn="l" rtl="0">
              <a:lnSpc>
                <a:spcPct val="90000"/>
              </a:lnSpc>
              <a:spcBef>
                <a:spcPts val="0"/>
              </a:spcBef>
              <a:spcAft>
                <a:spcPts val="0"/>
              </a:spcAft>
              <a:buClr>
                <a:srgbClr val="666666"/>
              </a:buClr>
              <a:buSzPts val="3200"/>
              <a:buFont typeface="Avenir"/>
              <a:buNone/>
              <a:defRPr sz="4267" b="0" i="0" u="none" strike="noStrike" cap="none">
                <a:solidFill>
                  <a:srgbClr val="666666"/>
                </a:solidFill>
                <a:latin typeface="Avenir"/>
                <a:ea typeface="Avenir"/>
                <a:cs typeface="Avenir"/>
                <a:sym typeface="Avenir"/>
              </a:defRPr>
            </a:lvl3pPr>
            <a:lvl4pPr marR="0" lvl="3" algn="l" rtl="0">
              <a:lnSpc>
                <a:spcPct val="90000"/>
              </a:lnSpc>
              <a:spcBef>
                <a:spcPts val="0"/>
              </a:spcBef>
              <a:spcAft>
                <a:spcPts val="0"/>
              </a:spcAft>
              <a:buClr>
                <a:srgbClr val="666666"/>
              </a:buClr>
              <a:buSzPts val="3200"/>
              <a:buFont typeface="Avenir"/>
              <a:buNone/>
              <a:defRPr sz="4267" b="0" i="0" u="none" strike="noStrike" cap="none">
                <a:solidFill>
                  <a:srgbClr val="666666"/>
                </a:solidFill>
                <a:latin typeface="Avenir"/>
                <a:ea typeface="Avenir"/>
                <a:cs typeface="Avenir"/>
                <a:sym typeface="Avenir"/>
              </a:defRPr>
            </a:lvl4pPr>
            <a:lvl5pPr marR="0" lvl="4" algn="l" rtl="0">
              <a:lnSpc>
                <a:spcPct val="90000"/>
              </a:lnSpc>
              <a:spcBef>
                <a:spcPts val="0"/>
              </a:spcBef>
              <a:spcAft>
                <a:spcPts val="0"/>
              </a:spcAft>
              <a:buClr>
                <a:srgbClr val="666666"/>
              </a:buClr>
              <a:buSzPts val="3200"/>
              <a:buFont typeface="Avenir"/>
              <a:buNone/>
              <a:defRPr sz="4267" b="0" i="0" u="none" strike="noStrike" cap="none">
                <a:solidFill>
                  <a:srgbClr val="666666"/>
                </a:solidFill>
                <a:latin typeface="Avenir"/>
                <a:ea typeface="Avenir"/>
                <a:cs typeface="Avenir"/>
                <a:sym typeface="Avenir"/>
              </a:defRPr>
            </a:lvl5pPr>
            <a:lvl6pPr marR="0" lvl="5" algn="l" rtl="0">
              <a:lnSpc>
                <a:spcPct val="90000"/>
              </a:lnSpc>
              <a:spcBef>
                <a:spcPts val="0"/>
              </a:spcBef>
              <a:spcAft>
                <a:spcPts val="0"/>
              </a:spcAft>
              <a:buClr>
                <a:srgbClr val="666666"/>
              </a:buClr>
              <a:buSzPts val="3200"/>
              <a:buFont typeface="Avenir"/>
              <a:buNone/>
              <a:defRPr sz="4267" b="0" i="0" u="none" strike="noStrike" cap="none">
                <a:solidFill>
                  <a:srgbClr val="666666"/>
                </a:solidFill>
                <a:latin typeface="Avenir"/>
                <a:ea typeface="Avenir"/>
                <a:cs typeface="Avenir"/>
                <a:sym typeface="Avenir"/>
              </a:defRPr>
            </a:lvl6pPr>
            <a:lvl7pPr marR="0" lvl="6" algn="l" rtl="0">
              <a:lnSpc>
                <a:spcPct val="90000"/>
              </a:lnSpc>
              <a:spcBef>
                <a:spcPts val="0"/>
              </a:spcBef>
              <a:spcAft>
                <a:spcPts val="0"/>
              </a:spcAft>
              <a:buClr>
                <a:srgbClr val="666666"/>
              </a:buClr>
              <a:buSzPts val="3200"/>
              <a:buFont typeface="Avenir"/>
              <a:buNone/>
              <a:defRPr sz="4267" b="0" i="0" u="none" strike="noStrike" cap="none">
                <a:solidFill>
                  <a:srgbClr val="666666"/>
                </a:solidFill>
                <a:latin typeface="Avenir"/>
                <a:ea typeface="Avenir"/>
                <a:cs typeface="Avenir"/>
                <a:sym typeface="Avenir"/>
              </a:defRPr>
            </a:lvl7pPr>
            <a:lvl8pPr marR="0" lvl="7" algn="l" rtl="0">
              <a:lnSpc>
                <a:spcPct val="90000"/>
              </a:lnSpc>
              <a:spcBef>
                <a:spcPts val="0"/>
              </a:spcBef>
              <a:spcAft>
                <a:spcPts val="0"/>
              </a:spcAft>
              <a:buClr>
                <a:srgbClr val="666666"/>
              </a:buClr>
              <a:buSzPts val="3200"/>
              <a:buFont typeface="Avenir"/>
              <a:buNone/>
              <a:defRPr sz="4267" b="0" i="0" u="none" strike="noStrike" cap="none">
                <a:solidFill>
                  <a:srgbClr val="666666"/>
                </a:solidFill>
                <a:latin typeface="Avenir"/>
                <a:ea typeface="Avenir"/>
                <a:cs typeface="Avenir"/>
                <a:sym typeface="Avenir"/>
              </a:defRPr>
            </a:lvl8pPr>
            <a:lvl9pPr marR="0" lvl="8" algn="l" rtl="0">
              <a:lnSpc>
                <a:spcPct val="90000"/>
              </a:lnSpc>
              <a:spcBef>
                <a:spcPts val="0"/>
              </a:spcBef>
              <a:spcAft>
                <a:spcPts val="0"/>
              </a:spcAft>
              <a:buClr>
                <a:srgbClr val="666666"/>
              </a:buClr>
              <a:buSzPts val="3200"/>
              <a:buFont typeface="Avenir"/>
              <a:buNone/>
              <a:defRPr sz="4267" b="0" i="0" u="none" strike="noStrike" cap="none">
                <a:solidFill>
                  <a:srgbClr val="666666"/>
                </a:solidFill>
                <a:latin typeface="Avenir"/>
                <a:ea typeface="Avenir"/>
                <a:cs typeface="Avenir"/>
                <a:sym typeface="Avenir"/>
              </a:defRPr>
            </a:lvl9pPr>
          </a:lstStyle>
          <a:p>
            <a:endParaRPr/>
          </a:p>
        </p:txBody>
      </p:sp>
      <p:sp>
        <p:nvSpPr>
          <p:cNvPr id="60" name="Google Shape;60;p13"/>
          <p:cNvSpPr txBox="1">
            <a:spLocks noGrp="1"/>
          </p:cNvSpPr>
          <p:nvPr>
            <p:ph type="sldNum" idx="12"/>
          </p:nvPr>
        </p:nvSpPr>
        <p:spPr>
          <a:xfrm>
            <a:off x="5892800" y="6170083"/>
            <a:ext cx="2844800" cy="3724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888888"/>
              </a:buClr>
              <a:buSzPts val="1200"/>
              <a:buFont typeface="Arial"/>
              <a:buNone/>
              <a:defRPr sz="16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1200"/>
              <a:buFont typeface="Arial"/>
              <a:buNone/>
              <a:defRPr sz="16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1200"/>
              <a:buFont typeface="Arial"/>
              <a:buNone/>
              <a:defRPr sz="16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1200"/>
              <a:buFont typeface="Arial"/>
              <a:buNone/>
              <a:defRPr sz="16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1200"/>
              <a:buFont typeface="Arial"/>
              <a:buNone/>
              <a:defRPr sz="16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1200"/>
              <a:buFont typeface="Arial"/>
              <a:buNone/>
              <a:defRPr sz="16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1200"/>
              <a:buFont typeface="Arial"/>
              <a:buNone/>
              <a:defRPr sz="16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1200"/>
              <a:buFont typeface="Arial"/>
              <a:buNone/>
              <a:defRPr sz="16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1200"/>
              <a:buFont typeface="Arial"/>
              <a:buNone/>
              <a:defRPr sz="1600" b="0" i="0" u="none" strike="noStrike" cap="none">
                <a:solidFill>
                  <a:srgbClr val="888888"/>
                </a:solidFill>
                <a:latin typeface="Arial"/>
                <a:ea typeface="Arial"/>
                <a:cs typeface="Arial"/>
                <a:sym typeface="Arial"/>
              </a:defRPr>
            </a:lvl9pPr>
          </a:lstStyle>
          <a:p>
            <a:fld id="{00000000-1234-1234-1234-123412341234}" type="slidenum">
              <a:rPr lang="en" smtClean="0"/>
              <a:pPr/>
              <a:t>‹#›</a:t>
            </a:fld>
            <a:endParaRPr lang="en"/>
          </a:p>
        </p:txBody>
      </p:sp>
      <p:pic>
        <p:nvPicPr>
          <p:cNvPr id="61" name="Google Shape;61;p13"/>
          <p:cNvPicPr preferRelativeResize="0"/>
          <p:nvPr/>
        </p:nvPicPr>
        <p:blipFill rotWithShape="1">
          <a:blip r:embed="rId2">
            <a:alphaModFix/>
          </a:blip>
          <a:srcRect b="26465"/>
          <a:stretch/>
        </p:blipFill>
        <p:spPr>
          <a:xfrm>
            <a:off x="2406834" y="3167096"/>
            <a:ext cx="7378700" cy="3053800"/>
          </a:xfrm>
          <a:prstGeom prst="rect">
            <a:avLst/>
          </a:prstGeom>
          <a:noFill/>
          <a:ln>
            <a:noFill/>
          </a:ln>
        </p:spPr>
      </p:pic>
      <p:sp>
        <p:nvSpPr>
          <p:cNvPr id="62" name="Google Shape;62;p13"/>
          <p:cNvSpPr/>
          <p:nvPr/>
        </p:nvSpPr>
        <p:spPr>
          <a:xfrm>
            <a:off x="200" y="6220900"/>
            <a:ext cx="12192000" cy="135600"/>
          </a:xfrm>
          <a:prstGeom prst="rect">
            <a:avLst/>
          </a:prstGeom>
          <a:solidFill>
            <a:schemeClr val="accent1"/>
          </a:solidFill>
          <a:ln>
            <a:noFill/>
          </a:ln>
        </p:spPr>
        <p:txBody>
          <a:bodyPr spcFirstLastPara="1" wrap="square" lIns="60933" tIns="60933" rIns="60933" bIns="60933"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867" b="0" i="0" u="none" strike="noStrike" cap="none">
              <a:solidFill>
                <a:srgbClr val="000000"/>
              </a:solidFill>
              <a:latin typeface="Calibri"/>
              <a:ea typeface="Calibri"/>
              <a:cs typeface="Calibri"/>
              <a:sym typeface="Calibri"/>
            </a:endParaRPr>
          </a:p>
        </p:txBody>
      </p:sp>
      <p:sp>
        <p:nvSpPr>
          <p:cNvPr id="63" name="Google Shape;63;p13"/>
          <p:cNvSpPr txBox="1">
            <a:spLocks noGrp="1"/>
          </p:cNvSpPr>
          <p:nvPr>
            <p:ph type="sldNum" idx="2"/>
          </p:nvPr>
        </p:nvSpPr>
        <p:spPr>
          <a:xfrm>
            <a:off x="11842879" y="6476507"/>
            <a:ext cx="327200" cy="302800"/>
          </a:xfrm>
          <a:prstGeom prst="rect">
            <a:avLst/>
          </a:prstGeom>
          <a:noFill/>
          <a:ln>
            <a:noFill/>
          </a:ln>
        </p:spPr>
        <p:txBody>
          <a:bodyPr spcFirstLastPara="1" wrap="square" lIns="45700" tIns="45700" rIns="45700" bIns="45700" anchor="b" anchorCtr="0">
            <a:noAutofit/>
          </a:bodyPr>
          <a:lstStyle>
            <a:lvl1pPr marL="0" marR="0" lvl="0" indent="0" algn="r" rtl="0">
              <a:lnSpc>
                <a:spcPct val="100000"/>
              </a:lnSpc>
              <a:spcBef>
                <a:spcPts val="0"/>
              </a:spcBef>
              <a:spcAft>
                <a:spcPts val="0"/>
              </a:spcAft>
              <a:buClr>
                <a:srgbClr val="A6A6A6"/>
              </a:buClr>
              <a:buSzPts val="1000"/>
              <a:buFont typeface="Arial"/>
              <a:buNone/>
              <a:defRPr sz="1333" b="0" i="0" u="none" strike="noStrike" cap="none">
                <a:solidFill>
                  <a:srgbClr val="A6A6A6"/>
                </a:solidFill>
                <a:latin typeface="Arial"/>
                <a:ea typeface="Arial"/>
                <a:cs typeface="Arial"/>
                <a:sym typeface="Arial"/>
              </a:defRPr>
            </a:lvl1pPr>
            <a:lvl2pPr marL="0" marR="0" lvl="1" indent="0" algn="r" rtl="0">
              <a:lnSpc>
                <a:spcPct val="100000"/>
              </a:lnSpc>
              <a:spcBef>
                <a:spcPts val="0"/>
              </a:spcBef>
              <a:spcAft>
                <a:spcPts val="0"/>
              </a:spcAft>
              <a:buClr>
                <a:srgbClr val="A6A6A6"/>
              </a:buClr>
              <a:buSzPts val="1000"/>
              <a:buFont typeface="Arial"/>
              <a:buNone/>
              <a:defRPr sz="1333" b="0" i="0" u="none" strike="noStrike" cap="none">
                <a:solidFill>
                  <a:srgbClr val="A6A6A6"/>
                </a:solidFill>
                <a:latin typeface="Arial"/>
                <a:ea typeface="Arial"/>
                <a:cs typeface="Arial"/>
                <a:sym typeface="Arial"/>
              </a:defRPr>
            </a:lvl2pPr>
            <a:lvl3pPr marL="0" marR="0" lvl="2" indent="0" algn="r" rtl="0">
              <a:lnSpc>
                <a:spcPct val="100000"/>
              </a:lnSpc>
              <a:spcBef>
                <a:spcPts val="0"/>
              </a:spcBef>
              <a:spcAft>
                <a:spcPts val="0"/>
              </a:spcAft>
              <a:buClr>
                <a:srgbClr val="A6A6A6"/>
              </a:buClr>
              <a:buSzPts val="1000"/>
              <a:buFont typeface="Arial"/>
              <a:buNone/>
              <a:defRPr sz="1333" b="0" i="0" u="none" strike="noStrike" cap="none">
                <a:solidFill>
                  <a:srgbClr val="A6A6A6"/>
                </a:solidFill>
                <a:latin typeface="Arial"/>
                <a:ea typeface="Arial"/>
                <a:cs typeface="Arial"/>
                <a:sym typeface="Arial"/>
              </a:defRPr>
            </a:lvl3pPr>
            <a:lvl4pPr marL="0" marR="0" lvl="3" indent="0" algn="r" rtl="0">
              <a:lnSpc>
                <a:spcPct val="100000"/>
              </a:lnSpc>
              <a:spcBef>
                <a:spcPts val="0"/>
              </a:spcBef>
              <a:spcAft>
                <a:spcPts val="0"/>
              </a:spcAft>
              <a:buClr>
                <a:srgbClr val="A6A6A6"/>
              </a:buClr>
              <a:buSzPts val="1000"/>
              <a:buFont typeface="Arial"/>
              <a:buNone/>
              <a:defRPr sz="1333" b="0" i="0" u="none" strike="noStrike" cap="none">
                <a:solidFill>
                  <a:srgbClr val="A6A6A6"/>
                </a:solidFill>
                <a:latin typeface="Arial"/>
                <a:ea typeface="Arial"/>
                <a:cs typeface="Arial"/>
                <a:sym typeface="Arial"/>
              </a:defRPr>
            </a:lvl4pPr>
            <a:lvl5pPr marL="0" marR="0" lvl="4" indent="0" algn="r" rtl="0">
              <a:lnSpc>
                <a:spcPct val="100000"/>
              </a:lnSpc>
              <a:spcBef>
                <a:spcPts val="0"/>
              </a:spcBef>
              <a:spcAft>
                <a:spcPts val="0"/>
              </a:spcAft>
              <a:buClr>
                <a:srgbClr val="A6A6A6"/>
              </a:buClr>
              <a:buSzPts val="1000"/>
              <a:buFont typeface="Arial"/>
              <a:buNone/>
              <a:defRPr sz="1333" b="0" i="0" u="none" strike="noStrike" cap="none">
                <a:solidFill>
                  <a:srgbClr val="A6A6A6"/>
                </a:solidFill>
                <a:latin typeface="Arial"/>
                <a:ea typeface="Arial"/>
                <a:cs typeface="Arial"/>
                <a:sym typeface="Arial"/>
              </a:defRPr>
            </a:lvl5pPr>
            <a:lvl6pPr marL="0" marR="0" lvl="5" indent="0" algn="r" rtl="0">
              <a:lnSpc>
                <a:spcPct val="100000"/>
              </a:lnSpc>
              <a:spcBef>
                <a:spcPts val="0"/>
              </a:spcBef>
              <a:spcAft>
                <a:spcPts val="0"/>
              </a:spcAft>
              <a:buClr>
                <a:srgbClr val="A6A6A6"/>
              </a:buClr>
              <a:buSzPts val="1000"/>
              <a:buFont typeface="Arial"/>
              <a:buNone/>
              <a:defRPr sz="1333" b="0" i="0" u="none" strike="noStrike" cap="none">
                <a:solidFill>
                  <a:srgbClr val="A6A6A6"/>
                </a:solidFill>
                <a:latin typeface="Arial"/>
                <a:ea typeface="Arial"/>
                <a:cs typeface="Arial"/>
                <a:sym typeface="Arial"/>
              </a:defRPr>
            </a:lvl6pPr>
            <a:lvl7pPr marL="0" marR="0" lvl="6" indent="0" algn="r" rtl="0">
              <a:lnSpc>
                <a:spcPct val="100000"/>
              </a:lnSpc>
              <a:spcBef>
                <a:spcPts val="0"/>
              </a:spcBef>
              <a:spcAft>
                <a:spcPts val="0"/>
              </a:spcAft>
              <a:buClr>
                <a:srgbClr val="A6A6A6"/>
              </a:buClr>
              <a:buSzPts val="1000"/>
              <a:buFont typeface="Arial"/>
              <a:buNone/>
              <a:defRPr sz="1333" b="0" i="0" u="none" strike="noStrike" cap="none">
                <a:solidFill>
                  <a:srgbClr val="A6A6A6"/>
                </a:solidFill>
                <a:latin typeface="Arial"/>
                <a:ea typeface="Arial"/>
                <a:cs typeface="Arial"/>
                <a:sym typeface="Arial"/>
              </a:defRPr>
            </a:lvl7pPr>
            <a:lvl8pPr marL="0" marR="0" lvl="7" indent="0" algn="r" rtl="0">
              <a:lnSpc>
                <a:spcPct val="100000"/>
              </a:lnSpc>
              <a:spcBef>
                <a:spcPts val="0"/>
              </a:spcBef>
              <a:spcAft>
                <a:spcPts val="0"/>
              </a:spcAft>
              <a:buClr>
                <a:srgbClr val="A6A6A6"/>
              </a:buClr>
              <a:buSzPts val="1000"/>
              <a:buFont typeface="Arial"/>
              <a:buNone/>
              <a:defRPr sz="1333" b="0" i="0" u="none" strike="noStrike" cap="none">
                <a:solidFill>
                  <a:srgbClr val="A6A6A6"/>
                </a:solidFill>
                <a:latin typeface="Arial"/>
                <a:ea typeface="Arial"/>
                <a:cs typeface="Arial"/>
                <a:sym typeface="Arial"/>
              </a:defRPr>
            </a:lvl8pPr>
            <a:lvl9pPr marL="0" marR="0" lvl="8" indent="0" algn="r" rtl="0">
              <a:lnSpc>
                <a:spcPct val="100000"/>
              </a:lnSpc>
              <a:spcBef>
                <a:spcPts val="0"/>
              </a:spcBef>
              <a:spcAft>
                <a:spcPts val="0"/>
              </a:spcAft>
              <a:buClr>
                <a:srgbClr val="A6A6A6"/>
              </a:buClr>
              <a:buSzPts val="1000"/>
              <a:buFont typeface="Arial"/>
              <a:buNone/>
              <a:defRPr sz="1333" b="0" i="0" u="none" strike="noStrike" cap="none">
                <a:solidFill>
                  <a:srgbClr val="A6A6A6"/>
                </a:solidFill>
                <a:latin typeface="Arial"/>
                <a:ea typeface="Arial"/>
                <a:cs typeface="Arial"/>
                <a:sym typeface="Arial"/>
              </a:defRPr>
            </a:lvl9pPr>
          </a:lstStyle>
          <a:p>
            <a:fld id="{00000000-1234-1234-1234-123412341234}" type="slidenum">
              <a:rPr lang="en" smtClean="0"/>
              <a:pPr/>
              <a:t>‹#›</a:t>
            </a:fld>
            <a:endParaRPr lang="en"/>
          </a:p>
        </p:txBody>
      </p:sp>
      <p:pic>
        <p:nvPicPr>
          <p:cNvPr id="64" name="Google Shape;64;p13"/>
          <p:cNvPicPr preferRelativeResize="0"/>
          <p:nvPr/>
        </p:nvPicPr>
        <p:blipFill rotWithShape="1">
          <a:blip r:embed="rId3">
            <a:alphaModFix/>
          </a:blip>
          <a:srcRect/>
          <a:stretch/>
        </p:blipFill>
        <p:spPr>
          <a:xfrm>
            <a:off x="77367" y="6457584"/>
            <a:ext cx="1561051" cy="340633"/>
          </a:xfrm>
          <a:prstGeom prst="rect">
            <a:avLst/>
          </a:prstGeom>
          <a:noFill/>
          <a:ln>
            <a:noFill/>
          </a:ln>
        </p:spPr>
      </p:pic>
      <p:sp>
        <p:nvSpPr>
          <p:cNvPr id="65" name="Google Shape;65;p13"/>
          <p:cNvSpPr txBox="1"/>
          <p:nvPr/>
        </p:nvSpPr>
        <p:spPr>
          <a:xfrm>
            <a:off x="8441400" y="6457500"/>
            <a:ext cx="2486800" cy="3408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333" b="0" i="0" u="none" strike="noStrike" cap="none">
                <a:solidFill>
                  <a:srgbClr val="B7B7B7"/>
                </a:solidFill>
                <a:latin typeface="Avenir"/>
                <a:ea typeface="Avenir"/>
                <a:cs typeface="Avenir"/>
                <a:sym typeface="Avenir"/>
              </a:rPr>
              <a:t>Proprietary and Confidential</a:t>
            </a:r>
            <a:endParaRPr sz="1333" b="0" i="0" u="none" strike="noStrike" cap="none">
              <a:solidFill>
                <a:srgbClr val="B7B7B7"/>
              </a:solidFill>
              <a:latin typeface="Avenir"/>
              <a:ea typeface="Avenir"/>
              <a:cs typeface="Avenir"/>
              <a:sym typeface="Avenir"/>
            </a:endParaRPr>
          </a:p>
        </p:txBody>
      </p:sp>
    </p:spTree>
    <p:extLst>
      <p:ext uri="{BB962C8B-B14F-4D97-AF65-F5344CB8AC3E}">
        <p14:creationId xmlns:p14="http://schemas.microsoft.com/office/powerpoint/2010/main" val="25573161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with Title 1-dark">
  <p:cSld name="Blank with Title 1-dark">
    <p:bg>
      <p:bgPr>
        <a:solidFill>
          <a:srgbClr val="07071D"/>
        </a:solidFill>
        <a:effectLst/>
      </p:bgPr>
    </p:bg>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142867" y="-4"/>
            <a:ext cx="11906400" cy="740400"/>
          </a:xfrm>
          <a:prstGeom prst="rect">
            <a:avLst/>
          </a:prstGeom>
          <a:noFill/>
          <a:ln>
            <a:noFill/>
          </a:ln>
        </p:spPr>
        <p:txBody>
          <a:bodyPr spcFirstLastPara="1" wrap="square" lIns="68575" tIns="68575" rIns="68575" bIns="68575" anchor="b" anchorCtr="0">
            <a:noAutofit/>
          </a:bodyPr>
          <a:lstStyle>
            <a:lvl1pPr lvl="0" algn="l" rtl="0">
              <a:lnSpc>
                <a:spcPct val="90000"/>
              </a:lnSpc>
              <a:spcBef>
                <a:spcPts val="0"/>
              </a:spcBef>
              <a:spcAft>
                <a:spcPts val="0"/>
              </a:spcAft>
              <a:buClr>
                <a:srgbClr val="E4E4E4"/>
              </a:buClr>
              <a:buSzPts val="2400"/>
              <a:buNone/>
              <a:defRPr sz="3200">
                <a:solidFill>
                  <a:srgbClr val="E4E4E4"/>
                </a:solidFill>
              </a:defRPr>
            </a:lvl1pPr>
            <a:lvl2pPr lvl="1" algn="l" rtl="0">
              <a:lnSpc>
                <a:spcPct val="90000"/>
              </a:lnSpc>
              <a:spcBef>
                <a:spcPts val="0"/>
              </a:spcBef>
              <a:spcAft>
                <a:spcPts val="0"/>
              </a:spcAft>
              <a:buClr>
                <a:srgbClr val="E4E4E4"/>
              </a:buClr>
              <a:buSzPts val="2400"/>
              <a:buNone/>
              <a:defRPr>
                <a:solidFill>
                  <a:srgbClr val="E4E4E4"/>
                </a:solidFill>
              </a:defRPr>
            </a:lvl2pPr>
            <a:lvl3pPr lvl="2" algn="l" rtl="0">
              <a:lnSpc>
                <a:spcPct val="90000"/>
              </a:lnSpc>
              <a:spcBef>
                <a:spcPts val="0"/>
              </a:spcBef>
              <a:spcAft>
                <a:spcPts val="0"/>
              </a:spcAft>
              <a:buClr>
                <a:srgbClr val="E4E4E4"/>
              </a:buClr>
              <a:buSzPts val="2400"/>
              <a:buNone/>
              <a:defRPr>
                <a:solidFill>
                  <a:srgbClr val="E4E4E4"/>
                </a:solidFill>
              </a:defRPr>
            </a:lvl3pPr>
            <a:lvl4pPr lvl="3" algn="l" rtl="0">
              <a:lnSpc>
                <a:spcPct val="90000"/>
              </a:lnSpc>
              <a:spcBef>
                <a:spcPts val="0"/>
              </a:spcBef>
              <a:spcAft>
                <a:spcPts val="0"/>
              </a:spcAft>
              <a:buClr>
                <a:srgbClr val="E4E4E4"/>
              </a:buClr>
              <a:buSzPts val="2400"/>
              <a:buNone/>
              <a:defRPr>
                <a:solidFill>
                  <a:srgbClr val="E4E4E4"/>
                </a:solidFill>
              </a:defRPr>
            </a:lvl4pPr>
            <a:lvl5pPr lvl="4" algn="l" rtl="0">
              <a:lnSpc>
                <a:spcPct val="90000"/>
              </a:lnSpc>
              <a:spcBef>
                <a:spcPts val="0"/>
              </a:spcBef>
              <a:spcAft>
                <a:spcPts val="0"/>
              </a:spcAft>
              <a:buClr>
                <a:srgbClr val="E4E4E4"/>
              </a:buClr>
              <a:buSzPts val="2400"/>
              <a:buNone/>
              <a:defRPr>
                <a:solidFill>
                  <a:srgbClr val="E4E4E4"/>
                </a:solidFill>
              </a:defRPr>
            </a:lvl5pPr>
            <a:lvl6pPr lvl="5" algn="l" rtl="0">
              <a:lnSpc>
                <a:spcPct val="90000"/>
              </a:lnSpc>
              <a:spcBef>
                <a:spcPts val="0"/>
              </a:spcBef>
              <a:spcAft>
                <a:spcPts val="0"/>
              </a:spcAft>
              <a:buClr>
                <a:srgbClr val="E4E4E4"/>
              </a:buClr>
              <a:buSzPts val="2400"/>
              <a:buNone/>
              <a:defRPr>
                <a:solidFill>
                  <a:srgbClr val="E4E4E4"/>
                </a:solidFill>
              </a:defRPr>
            </a:lvl6pPr>
            <a:lvl7pPr lvl="6" algn="l" rtl="0">
              <a:lnSpc>
                <a:spcPct val="90000"/>
              </a:lnSpc>
              <a:spcBef>
                <a:spcPts val="0"/>
              </a:spcBef>
              <a:spcAft>
                <a:spcPts val="0"/>
              </a:spcAft>
              <a:buClr>
                <a:srgbClr val="E4E4E4"/>
              </a:buClr>
              <a:buSzPts val="2400"/>
              <a:buNone/>
              <a:defRPr>
                <a:solidFill>
                  <a:srgbClr val="E4E4E4"/>
                </a:solidFill>
              </a:defRPr>
            </a:lvl7pPr>
            <a:lvl8pPr lvl="7" algn="l" rtl="0">
              <a:lnSpc>
                <a:spcPct val="90000"/>
              </a:lnSpc>
              <a:spcBef>
                <a:spcPts val="0"/>
              </a:spcBef>
              <a:spcAft>
                <a:spcPts val="0"/>
              </a:spcAft>
              <a:buClr>
                <a:srgbClr val="E4E4E4"/>
              </a:buClr>
              <a:buSzPts val="2400"/>
              <a:buNone/>
              <a:defRPr>
                <a:solidFill>
                  <a:srgbClr val="E4E4E4"/>
                </a:solidFill>
              </a:defRPr>
            </a:lvl8pPr>
            <a:lvl9pPr lvl="8" algn="l" rtl="0">
              <a:lnSpc>
                <a:spcPct val="90000"/>
              </a:lnSpc>
              <a:spcBef>
                <a:spcPts val="0"/>
              </a:spcBef>
              <a:spcAft>
                <a:spcPts val="0"/>
              </a:spcAft>
              <a:buClr>
                <a:srgbClr val="E4E4E4"/>
              </a:buClr>
              <a:buSzPts val="2400"/>
              <a:buNone/>
              <a:defRPr>
                <a:solidFill>
                  <a:srgbClr val="E4E4E4"/>
                </a:solidFill>
              </a:defRPr>
            </a:lvl9pPr>
          </a:lstStyle>
          <a:p>
            <a:endParaRPr/>
          </a:p>
        </p:txBody>
      </p:sp>
      <p:sp>
        <p:nvSpPr>
          <p:cNvPr id="57" name="Google Shape;57;p12"/>
          <p:cNvSpPr txBox="1"/>
          <p:nvPr/>
        </p:nvSpPr>
        <p:spPr>
          <a:xfrm>
            <a:off x="11439580" y="6412971"/>
            <a:ext cx="730400" cy="366000"/>
          </a:xfrm>
          <a:prstGeom prst="rect">
            <a:avLst/>
          </a:prstGeom>
          <a:noFill/>
          <a:ln>
            <a:noFill/>
          </a:ln>
        </p:spPr>
        <p:txBody>
          <a:bodyPr spcFirstLastPara="1" wrap="square" lIns="121900" tIns="60933" rIns="121900" bIns="60933"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333" b="0" i="0" u="none" strike="noStrike" cap="none">
                <a:solidFill>
                  <a:srgbClr val="A5A5A5"/>
                </a:solidFill>
                <a:latin typeface="Arial"/>
                <a:ea typeface="Arial"/>
                <a:cs typeface="Arial"/>
                <a:sym typeface="Arial"/>
              </a:rPr>
              <a:pPr marL="0" marR="0" lvl="0" indent="0" algn="r" rtl="0">
                <a:lnSpc>
                  <a:spcPct val="100000"/>
                </a:lnSpc>
                <a:spcBef>
                  <a:spcPts val="0"/>
                </a:spcBef>
                <a:spcAft>
                  <a:spcPts val="0"/>
                </a:spcAft>
                <a:buClr>
                  <a:srgbClr val="000000"/>
                </a:buClr>
                <a:buSzPts val="1000"/>
                <a:buFont typeface="Arial"/>
                <a:buNone/>
              </a:pPr>
              <a:t>‹#›</a:t>
            </a:fld>
            <a:endParaRPr sz="1600" b="0" i="0" u="none" strike="noStrike" cap="none">
              <a:solidFill>
                <a:srgbClr val="A5A5A5"/>
              </a:solidFill>
              <a:latin typeface="Arial"/>
              <a:ea typeface="Arial"/>
              <a:cs typeface="Arial"/>
              <a:sym typeface="Arial"/>
            </a:endParaRPr>
          </a:p>
        </p:txBody>
      </p:sp>
    </p:spTree>
    <p:extLst>
      <p:ext uri="{BB962C8B-B14F-4D97-AF65-F5344CB8AC3E}">
        <p14:creationId xmlns:p14="http://schemas.microsoft.com/office/powerpoint/2010/main" val="3872680302"/>
      </p:ext>
    </p:extLst>
  </p:cSld>
  <p:clrMapOvr>
    <a:masterClrMapping/>
  </p:clrMapOvr>
  <p:extLst>
    <p:ext uri="{DCECCB84-F9BA-43D5-87BE-67443E8EF086}">
      <p15:sldGuideLst xmlns:p15="http://schemas.microsoft.com/office/powerpoint/2012/main">
        <p15:guide id="1" orient="horz" pos="1620">
          <p15:clr>
            <a:srgbClr val="FBAE40"/>
          </p15:clr>
        </p15:guide>
        <p15:guide id="2" pos="2863">
          <p15:clr>
            <a:srgbClr val="FBAE40"/>
          </p15:clr>
        </p15:guide>
        <p15:guide id="3" pos="56">
          <p15:clr>
            <a:srgbClr val="FBAE40"/>
          </p15:clr>
        </p15:guide>
        <p15:guide id="4" pos="50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ubtitle only-dark">
  <p:cSld name="Title Subtitle only-dark">
    <p:bg>
      <p:bgPr>
        <a:solidFill>
          <a:srgbClr val="07071D"/>
        </a:solidFill>
        <a:effectLst/>
      </p:bgPr>
    </p:bg>
    <p:spTree>
      <p:nvGrpSpPr>
        <p:cNvPr id="1" name="Shape 18"/>
        <p:cNvGrpSpPr/>
        <p:nvPr/>
      </p:nvGrpSpPr>
      <p:grpSpPr>
        <a:xfrm>
          <a:off x="0" y="0"/>
          <a:ext cx="0" cy="0"/>
          <a:chOff x="0" y="0"/>
          <a:chExt cx="0" cy="0"/>
        </a:xfrm>
      </p:grpSpPr>
      <p:sp>
        <p:nvSpPr>
          <p:cNvPr id="19" name="Google Shape;19;p3"/>
          <p:cNvSpPr txBox="1">
            <a:spLocks noGrp="1"/>
          </p:cNvSpPr>
          <p:nvPr>
            <p:ph type="sldNum" idx="12"/>
          </p:nvPr>
        </p:nvSpPr>
        <p:spPr>
          <a:xfrm>
            <a:off x="11842879" y="6476507"/>
            <a:ext cx="327200" cy="302800"/>
          </a:xfrm>
          <a:prstGeom prst="rect">
            <a:avLst/>
          </a:prstGeom>
        </p:spPr>
        <p:txBody>
          <a:bodyPr spcFirstLastPara="1" wrap="square" lIns="34275" tIns="34275" rIns="34275" bIns="34275" anchor="b" anchorCtr="0">
            <a:noAutofit/>
          </a:bodyPr>
          <a:lstStyle>
            <a:lvl1pPr lvl="0">
              <a:buClr>
                <a:srgbClr val="A6A6A6"/>
              </a:buClr>
              <a:buSzPts val="800"/>
              <a:buFont typeface="Arial"/>
              <a:buNone/>
              <a:defRPr/>
            </a:lvl1pPr>
            <a:lvl2pPr lvl="1">
              <a:buClr>
                <a:srgbClr val="A6A6A6"/>
              </a:buClr>
              <a:buSzPts val="800"/>
              <a:buFont typeface="Arial"/>
              <a:buNone/>
              <a:defRPr/>
            </a:lvl2pPr>
            <a:lvl3pPr lvl="2">
              <a:buClr>
                <a:srgbClr val="A6A6A6"/>
              </a:buClr>
              <a:buSzPts val="800"/>
              <a:buFont typeface="Arial"/>
              <a:buNone/>
              <a:defRPr/>
            </a:lvl3pPr>
            <a:lvl4pPr lvl="3">
              <a:buClr>
                <a:srgbClr val="A6A6A6"/>
              </a:buClr>
              <a:buSzPts val="800"/>
              <a:buFont typeface="Arial"/>
              <a:buNone/>
              <a:defRPr/>
            </a:lvl4pPr>
            <a:lvl5pPr lvl="4">
              <a:buClr>
                <a:srgbClr val="A6A6A6"/>
              </a:buClr>
              <a:buSzPts val="800"/>
              <a:buFont typeface="Arial"/>
              <a:buNone/>
              <a:defRPr/>
            </a:lvl5pPr>
            <a:lvl6pPr lvl="5">
              <a:buClr>
                <a:srgbClr val="A6A6A6"/>
              </a:buClr>
              <a:buSzPts val="800"/>
              <a:buFont typeface="Arial"/>
              <a:buNone/>
              <a:defRPr/>
            </a:lvl6pPr>
            <a:lvl7pPr lvl="6">
              <a:buClr>
                <a:srgbClr val="A6A6A6"/>
              </a:buClr>
              <a:buSzPts val="800"/>
              <a:buFont typeface="Arial"/>
              <a:buNone/>
              <a:defRPr/>
            </a:lvl7pPr>
            <a:lvl8pPr lvl="7">
              <a:buClr>
                <a:srgbClr val="A6A6A6"/>
              </a:buClr>
              <a:buSzPts val="800"/>
              <a:buFont typeface="Arial"/>
              <a:buNone/>
              <a:defRPr/>
            </a:lvl8pPr>
            <a:lvl9pPr lvl="8">
              <a:buClr>
                <a:srgbClr val="A6A6A6"/>
              </a:buClr>
              <a:buSzPts val="800"/>
              <a:buFont typeface="Arial"/>
              <a:buNone/>
              <a:defRPr/>
            </a:lvl9pPr>
          </a:lstStyle>
          <a:p>
            <a:fld id="{00000000-1234-1234-1234-123412341234}" type="slidenum">
              <a:rPr lang="en" smtClean="0"/>
              <a:pPr/>
              <a:t>‹#›</a:t>
            </a:fld>
            <a:endParaRPr lang="en"/>
          </a:p>
        </p:txBody>
      </p:sp>
      <p:sp>
        <p:nvSpPr>
          <p:cNvPr id="20" name="Google Shape;20;p3"/>
          <p:cNvSpPr txBox="1">
            <a:spLocks noGrp="1"/>
          </p:cNvSpPr>
          <p:nvPr>
            <p:ph type="subTitle" idx="1"/>
          </p:nvPr>
        </p:nvSpPr>
        <p:spPr>
          <a:xfrm>
            <a:off x="295000" y="740400"/>
            <a:ext cx="7019200" cy="522800"/>
          </a:xfrm>
          <a:prstGeom prst="rect">
            <a:avLst/>
          </a:prstGeom>
        </p:spPr>
        <p:txBody>
          <a:bodyPr spcFirstLastPara="1" wrap="square" lIns="68575" tIns="68575" rIns="68575" bIns="68575" anchor="t" anchorCtr="0">
            <a:noAutofit/>
          </a:bodyPr>
          <a:lstStyle>
            <a:lvl1pPr lvl="0" rtl="0">
              <a:spcBef>
                <a:spcPts val="667"/>
              </a:spcBef>
              <a:spcAft>
                <a:spcPts val="0"/>
              </a:spcAft>
              <a:buNone/>
              <a:defRPr sz="1867">
                <a:solidFill>
                  <a:srgbClr val="999999"/>
                </a:solidFill>
              </a:defRPr>
            </a:lvl1pPr>
            <a:lvl2pPr lvl="1" rtl="0">
              <a:spcBef>
                <a:spcPts val="667"/>
              </a:spcBef>
              <a:spcAft>
                <a:spcPts val="0"/>
              </a:spcAft>
              <a:buNone/>
              <a:defRPr sz="1867">
                <a:solidFill>
                  <a:srgbClr val="999999"/>
                </a:solidFill>
              </a:defRPr>
            </a:lvl2pPr>
            <a:lvl3pPr lvl="2" rtl="0">
              <a:spcBef>
                <a:spcPts val="667"/>
              </a:spcBef>
              <a:spcAft>
                <a:spcPts val="0"/>
              </a:spcAft>
              <a:buNone/>
              <a:defRPr sz="1867">
                <a:solidFill>
                  <a:srgbClr val="999999"/>
                </a:solidFill>
              </a:defRPr>
            </a:lvl3pPr>
            <a:lvl4pPr lvl="3" rtl="0">
              <a:spcBef>
                <a:spcPts val="667"/>
              </a:spcBef>
              <a:spcAft>
                <a:spcPts val="0"/>
              </a:spcAft>
              <a:buNone/>
              <a:defRPr sz="1867">
                <a:solidFill>
                  <a:srgbClr val="999999"/>
                </a:solidFill>
              </a:defRPr>
            </a:lvl4pPr>
            <a:lvl5pPr lvl="4" rtl="0">
              <a:spcBef>
                <a:spcPts val="667"/>
              </a:spcBef>
              <a:spcAft>
                <a:spcPts val="0"/>
              </a:spcAft>
              <a:buNone/>
              <a:defRPr sz="1867">
                <a:solidFill>
                  <a:srgbClr val="999999"/>
                </a:solidFill>
              </a:defRPr>
            </a:lvl5pPr>
            <a:lvl6pPr lvl="5" rtl="0">
              <a:spcBef>
                <a:spcPts val="667"/>
              </a:spcBef>
              <a:spcAft>
                <a:spcPts val="0"/>
              </a:spcAft>
              <a:buNone/>
              <a:defRPr sz="1867">
                <a:solidFill>
                  <a:srgbClr val="999999"/>
                </a:solidFill>
              </a:defRPr>
            </a:lvl6pPr>
            <a:lvl7pPr lvl="6" rtl="0">
              <a:spcBef>
                <a:spcPts val="667"/>
              </a:spcBef>
              <a:spcAft>
                <a:spcPts val="0"/>
              </a:spcAft>
              <a:buNone/>
              <a:defRPr sz="1867">
                <a:solidFill>
                  <a:srgbClr val="999999"/>
                </a:solidFill>
              </a:defRPr>
            </a:lvl7pPr>
            <a:lvl8pPr lvl="7" rtl="0">
              <a:spcBef>
                <a:spcPts val="667"/>
              </a:spcBef>
              <a:spcAft>
                <a:spcPts val="0"/>
              </a:spcAft>
              <a:buNone/>
              <a:defRPr sz="1867">
                <a:solidFill>
                  <a:srgbClr val="999999"/>
                </a:solidFill>
              </a:defRPr>
            </a:lvl8pPr>
            <a:lvl9pPr lvl="8" rtl="0">
              <a:spcBef>
                <a:spcPts val="667"/>
              </a:spcBef>
              <a:spcAft>
                <a:spcPts val="0"/>
              </a:spcAft>
              <a:buNone/>
              <a:defRPr sz="1867">
                <a:solidFill>
                  <a:srgbClr val="999999"/>
                </a:solidFill>
              </a:defRPr>
            </a:lvl9pPr>
          </a:lstStyle>
          <a:p>
            <a:endParaRPr/>
          </a:p>
        </p:txBody>
      </p:sp>
      <p:sp>
        <p:nvSpPr>
          <p:cNvPr id="21" name="Google Shape;21;p3"/>
          <p:cNvSpPr txBox="1">
            <a:spLocks noGrp="1"/>
          </p:cNvSpPr>
          <p:nvPr>
            <p:ph type="title"/>
          </p:nvPr>
        </p:nvSpPr>
        <p:spPr>
          <a:xfrm>
            <a:off x="142867" y="-4"/>
            <a:ext cx="11906400" cy="740400"/>
          </a:xfrm>
          <a:prstGeom prst="rect">
            <a:avLst/>
          </a:prstGeom>
          <a:noFill/>
          <a:ln>
            <a:noFill/>
          </a:ln>
        </p:spPr>
        <p:txBody>
          <a:bodyPr spcFirstLastPara="1" wrap="square" lIns="68575" tIns="68575" rIns="68575" bIns="68575" anchor="b" anchorCtr="0">
            <a:noAutofit/>
          </a:bodyPr>
          <a:lstStyle>
            <a:lvl1pPr lvl="0" algn="l" rtl="0">
              <a:lnSpc>
                <a:spcPct val="90000"/>
              </a:lnSpc>
              <a:spcBef>
                <a:spcPts val="0"/>
              </a:spcBef>
              <a:spcAft>
                <a:spcPts val="0"/>
              </a:spcAft>
              <a:buClr>
                <a:srgbClr val="D2D5DA"/>
              </a:buClr>
              <a:buSzPts val="2400"/>
              <a:buNone/>
              <a:defRPr sz="3200">
                <a:solidFill>
                  <a:srgbClr val="D2D5DA"/>
                </a:solidFill>
              </a:defRPr>
            </a:lvl1pPr>
            <a:lvl2pPr lvl="1" algn="l" rtl="0">
              <a:lnSpc>
                <a:spcPct val="90000"/>
              </a:lnSpc>
              <a:spcBef>
                <a:spcPts val="0"/>
              </a:spcBef>
              <a:spcAft>
                <a:spcPts val="0"/>
              </a:spcAft>
              <a:buClr>
                <a:srgbClr val="D2D5DA"/>
              </a:buClr>
              <a:buSzPts val="2400"/>
              <a:buNone/>
              <a:defRPr>
                <a:solidFill>
                  <a:srgbClr val="D2D5DA"/>
                </a:solidFill>
              </a:defRPr>
            </a:lvl2pPr>
            <a:lvl3pPr lvl="2" algn="l" rtl="0">
              <a:lnSpc>
                <a:spcPct val="90000"/>
              </a:lnSpc>
              <a:spcBef>
                <a:spcPts val="0"/>
              </a:spcBef>
              <a:spcAft>
                <a:spcPts val="0"/>
              </a:spcAft>
              <a:buClr>
                <a:srgbClr val="D2D5DA"/>
              </a:buClr>
              <a:buSzPts val="2400"/>
              <a:buNone/>
              <a:defRPr>
                <a:solidFill>
                  <a:srgbClr val="D2D5DA"/>
                </a:solidFill>
              </a:defRPr>
            </a:lvl3pPr>
            <a:lvl4pPr lvl="3" algn="l" rtl="0">
              <a:lnSpc>
                <a:spcPct val="90000"/>
              </a:lnSpc>
              <a:spcBef>
                <a:spcPts val="0"/>
              </a:spcBef>
              <a:spcAft>
                <a:spcPts val="0"/>
              </a:spcAft>
              <a:buClr>
                <a:srgbClr val="D2D5DA"/>
              </a:buClr>
              <a:buSzPts val="2400"/>
              <a:buNone/>
              <a:defRPr>
                <a:solidFill>
                  <a:srgbClr val="D2D5DA"/>
                </a:solidFill>
              </a:defRPr>
            </a:lvl4pPr>
            <a:lvl5pPr lvl="4" algn="l" rtl="0">
              <a:lnSpc>
                <a:spcPct val="90000"/>
              </a:lnSpc>
              <a:spcBef>
                <a:spcPts val="0"/>
              </a:spcBef>
              <a:spcAft>
                <a:spcPts val="0"/>
              </a:spcAft>
              <a:buClr>
                <a:srgbClr val="D2D5DA"/>
              </a:buClr>
              <a:buSzPts val="2400"/>
              <a:buNone/>
              <a:defRPr>
                <a:solidFill>
                  <a:srgbClr val="D2D5DA"/>
                </a:solidFill>
              </a:defRPr>
            </a:lvl5pPr>
            <a:lvl6pPr lvl="5" algn="l" rtl="0">
              <a:lnSpc>
                <a:spcPct val="90000"/>
              </a:lnSpc>
              <a:spcBef>
                <a:spcPts val="0"/>
              </a:spcBef>
              <a:spcAft>
                <a:spcPts val="0"/>
              </a:spcAft>
              <a:buClr>
                <a:srgbClr val="D2D5DA"/>
              </a:buClr>
              <a:buSzPts val="2400"/>
              <a:buNone/>
              <a:defRPr>
                <a:solidFill>
                  <a:srgbClr val="D2D5DA"/>
                </a:solidFill>
              </a:defRPr>
            </a:lvl6pPr>
            <a:lvl7pPr lvl="6" algn="l" rtl="0">
              <a:lnSpc>
                <a:spcPct val="90000"/>
              </a:lnSpc>
              <a:spcBef>
                <a:spcPts val="0"/>
              </a:spcBef>
              <a:spcAft>
                <a:spcPts val="0"/>
              </a:spcAft>
              <a:buClr>
                <a:srgbClr val="D2D5DA"/>
              </a:buClr>
              <a:buSzPts val="2400"/>
              <a:buNone/>
              <a:defRPr>
                <a:solidFill>
                  <a:srgbClr val="D2D5DA"/>
                </a:solidFill>
              </a:defRPr>
            </a:lvl7pPr>
            <a:lvl8pPr lvl="7" algn="l" rtl="0">
              <a:lnSpc>
                <a:spcPct val="90000"/>
              </a:lnSpc>
              <a:spcBef>
                <a:spcPts val="0"/>
              </a:spcBef>
              <a:spcAft>
                <a:spcPts val="0"/>
              </a:spcAft>
              <a:buClr>
                <a:srgbClr val="D2D5DA"/>
              </a:buClr>
              <a:buSzPts val="2400"/>
              <a:buNone/>
              <a:defRPr>
                <a:solidFill>
                  <a:srgbClr val="D2D5DA"/>
                </a:solidFill>
              </a:defRPr>
            </a:lvl8pPr>
            <a:lvl9pPr lvl="8" algn="l" rtl="0">
              <a:lnSpc>
                <a:spcPct val="90000"/>
              </a:lnSpc>
              <a:spcBef>
                <a:spcPts val="0"/>
              </a:spcBef>
              <a:spcAft>
                <a:spcPts val="0"/>
              </a:spcAft>
              <a:buClr>
                <a:srgbClr val="D2D5DA"/>
              </a:buClr>
              <a:buSzPts val="2400"/>
              <a:buNone/>
              <a:defRPr>
                <a:solidFill>
                  <a:srgbClr val="D2D5DA"/>
                </a:solidFill>
              </a:defRPr>
            </a:lvl9pPr>
          </a:lstStyle>
          <a:p>
            <a:endParaRPr/>
          </a:p>
        </p:txBody>
      </p:sp>
    </p:spTree>
    <p:extLst>
      <p:ext uri="{BB962C8B-B14F-4D97-AF65-F5344CB8AC3E}">
        <p14:creationId xmlns:p14="http://schemas.microsoft.com/office/powerpoint/2010/main" val="899679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p:cSld name="1_Title and Content">
    <p:bg>
      <p:bgPr>
        <a:solidFill>
          <a:srgbClr val="F3F3F3"/>
        </a:solidFill>
        <a:effectLst/>
      </p:bgPr>
    </p:bg>
    <p:spTree>
      <p:nvGrpSpPr>
        <p:cNvPr id="1" name="Shape 66"/>
        <p:cNvGrpSpPr/>
        <p:nvPr/>
      </p:nvGrpSpPr>
      <p:grpSpPr>
        <a:xfrm>
          <a:off x="0" y="0"/>
          <a:ext cx="0" cy="0"/>
          <a:chOff x="0" y="0"/>
          <a:chExt cx="0" cy="0"/>
        </a:xfrm>
      </p:grpSpPr>
      <p:sp>
        <p:nvSpPr>
          <p:cNvPr id="67" name="Google Shape;67;p14"/>
          <p:cNvSpPr txBox="1">
            <a:spLocks noGrp="1"/>
          </p:cNvSpPr>
          <p:nvPr>
            <p:ph type="body" idx="1"/>
          </p:nvPr>
        </p:nvSpPr>
        <p:spPr>
          <a:xfrm>
            <a:off x="314956" y="1341692"/>
            <a:ext cx="10515600" cy="4824000"/>
          </a:xfrm>
          <a:prstGeom prst="rect">
            <a:avLst/>
          </a:prstGeom>
          <a:noFill/>
          <a:ln>
            <a:noFill/>
          </a:ln>
        </p:spPr>
        <p:txBody>
          <a:bodyPr spcFirstLastPara="1" wrap="square" lIns="91425" tIns="45700" rIns="91425" bIns="45700" anchor="t" anchorCtr="0">
            <a:noAutofit/>
          </a:bodyPr>
          <a:lstStyle>
            <a:lvl1pPr marL="609585" marR="0" lvl="0" indent="-474121" algn="l" rtl="0">
              <a:lnSpc>
                <a:spcPct val="100000"/>
              </a:lnSpc>
              <a:spcBef>
                <a:spcPts val="800"/>
              </a:spcBef>
              <a:spcAft>
                <a:spcPts val="0"/>
              </a:spcAft>
              <a:buClr>
                <a:srgbClr val="434343"/>
              </a:buClr>
              <a:buSzPts val="2000"/>
              <a:buFont typeface="Avenir"/>
              <a:buChar char="•"/>
              <a:defRPr sz="2667" i="0" u="none" strike="noStrike" cap="none">
                <a:solidFill>
                  <a:srgbClr val="434343"/>
                </a:solidFill>
                <a:latin typeface="Avenir"/>
                <a:ea typeface="Avenir"/>
                <a:cs typeface="Avenir"/>
                <a:sym typeface="Avenir"/>
              </a:defRPr>
            </a:lvl1pPr>
            <a:lvl2pPr marL="1219170" marR="0" lvl="1" indent="-457189" algn="l" rtl="0">
              <a:lnSpc>
                <a:spcPct val="100000"/>
              </a:lnSpc>
              <a:spcBef>
                <a:spcPts val="800"/>
              </a:spcBef>
              <a:spcAft>
                <a:spcPts val="0"/>
              </a:spcAft>
              <a:buClr>
                <a:srgbClr val="434343"/>
              </a:buClr>
              <a:buSzPts val="1800"/>
              <a:buFont typeface="Avenir"/>
              <a:buChar char="•"/>
              <a:defRPr sz="2400" i="0" u="none" strike="noStrike" cap="none">
                <a:solidFill>
                  <a:srgbClr val="434343"/>
                </a:solidFill>
                <a:latin typeface="Avenir"/>
                <a:ea typeface="Avenir"/>
                <a:cs typeface="Avenir"/>
                <a:sym typeface="Avenir"/>
              </a:defRPr>
            </a:lvl2pPr>
            <a:lvl3pPr marL="1828754" marR="0" lvl="2" indent="-440256" algn="l" rtl="0">
              <a:lnSpc>
                <a:spcPct val="100000"/>
              </a:lnSpc>
              <a:spcBef>
                <a:spcPts val="800"/>
              </a:spcBef>
              <a:spcAft>
                <a:spcPts val="0"/>
              </a:spcAft>
              <a:buClr>
                <a:srgbClr val="434343"/>
              </a:buClr>
              <a:buSzPts val="1600"/>
              <a:buFont typeface="Avenir"/>
              <a:buChar char="•"/>
              <a:defRPr sz="2133" i="0" u="none" strike="noStrike" cap="none">
                <a:solidFill>
                  <a:srgbClr val="434343"/>
                </a:solidFill>
                <a:latin typeface="Avenir"/>
                <a:ea typeface="Avenir"/>
                <a:cs typeface="Avenir"/>
                <a:sym typeface="Avenir"/>
              </a:defRPr>
            </a:lvl3pPr>
            <a:lvl4pPr marL="2438339" marR="0" lvl="3" indent="-440256" algn="l" rtl="0">
              <a:lnSpc>
                <a:spcPct val="100000"/>
              </a:lnSpc>
              <a:spcBef>
                <a:spcPts val="800"/>
              </a:spcBef>
              <a:spcAft>
                <a:spcPts val="0"/>
              </a:spcAft>
              <a:buClr>
                <a:srgbClr val="434343"/>
              </a:buClr>
              <a:buSzPts val="1600"/>
              <a:buFont typeface="Avenir"/>
              <a:buChar char="•"/>
              <a:defRPr sz="2133" i="0" u="none" strike="noStrike" cap="none">
                <a:solidFill>
                  <a:srgbClr val="434343"/>
                </a:solidFill>
                <a:latin typeface="Avenir"/>
                <a:ea typeface="Avenir"/>
                <a:cs typeface="Avenir"/>
                <a:sym typeface="Avenir"/>
              </a:defRPr>
            </a:lvl4pPr>
            <a:lvl5pPr marL="3047924" marR="0" lvl="4" indent="-440256" algn="l" rtl="0">
              <a:lnSpc>
                <a:spcPct val="100000"/>
              </a:lnSpc>
              <a:spcBef>
                <a:spcPts val="800"/>
              </a:spcBef>
              <a:spcAft>
                <a:spcPts val="0"/>
              </a:spcAft>
              <a:buClr>
                <a:srgbClr val="434343"/>
              </a:buClr>
              <a:buSzPts val="1600"/>
              <a:buFont typeface="Avenir"/>
              <a:buChar char="•"/>
              <a:defRPr sz="2133" i="0" u="none" strike="noStrike" cap="none">
                <a:solidFill>
                  <a:srgbClr val="434343"/>
                </a:solidFill>
                <a:latin typeface="Avenir"/>
                <a:ea typeface="Avenir"/>
                <a:cs typeface="Avenir"/>
                <a:sym typeface="Avenir"/>
              </a:defRPr>
            </a:lvl5pPr>
            <a:lvl6pPr marL="3657509" marR="0" lvl="5" indent="-440256" algn="l" rtl="0">
              <a:lnSpc>
                <a:spcPct val="90000"/>
              </a:lnSpc>
              <a:spcBef>
                <a:spcPts val="667"/>
              </a:spcBef>
              <a:spcAft>
                <a:spcPts val="0"/>
              </a:spcAft>
              <a:buClr>
                <a:srgbClr val="434343"/>
              </a:buClr>
              <a:buSzPts val="1600"/>
              <a:buFont typeface="Avenir"/>
              <a:buChar char="•"/>
              <a:defRPr sz="2133" i="0" u="none" strike="noStrike" cap="none">
                <a:solidFill>
                  <a:srgbClr val="434343"/>
                </a:solidFill>
                <a:latin typeface="Avenir"/>
                <a:ea typeface="Avenir"/>
                <a:cs typeface="Avenir"/>
                <a:sym typeface="Avenir"/>
              </a:defRPr>
            </a:lvl6pPr>
            <a:lvl7pPr marL="4267093" marR="0" lvl="6" indent="-440256" algn="l" rtl="0">
              <a:lnSpc>
                <a:spcPct val="90000"/>
              </a:lnSpc>
              <a:spcBef>
                <a:spcPts val="667"/>
              </a:spcBef>
              <a:spcAft>
                <a:spcPts val="0"/>
              </a:spcAft>
              <a:buClr>
                <a:srgbClr val="434343"/>
              </a:buClr>
              <a:buSzPts val="1600"/>
              <a:buFont typeface="Avenir"/>
              <a:buChar char="•"/>
              <a:defRPr sz="2133" i="0" u="none" strike="noStrike" cap="none">
                <a:solidFill>
                  <a:srgbClr val="434343"/>
                </a:solidFill>
                <a:latin typeface="Avenir"/>
                <a:ea typeface="Avenir"/>
                <a:cs typeface="Avenir"/>
                <a:sym typeface="Avenir"/>
              </a:defRPr>
            </a:lvl7pPr>
            <a:lvl8pPr marL="4876678" marR="0" lvl="7" indent="-440256" algn="l" rtl="0">
              <a:lnSpc>
                <a:spcPct val="90000"/>
              </a:lnSpc>
              <a:spcBef>
                <a:spcPts val="667"/>
              </a:spcBef>
              <a:spcAft>
                <a:spcPts val="0"/>
              </a:spcAft>
              <a:buClr>
                <a:srgbClr val="434343"/>
              </a:buClr>
              <a:buSzPts val="1600"/>
              <a:buFont typeface="Avenir"/>
              <a:buChar char="•"/>
              <a:defRPr sz="2133" i="0" u="none" strike="noStrike" cap="none">
                <a:solidFill>
                  <a:srgbClr val="434343"/>
                </a:solidFill>
                <a:latin typeface="Avenir"/>
                <a:ea typeface="Avenir"/>
                <a:cs typeface="Avenir"/>
                <a:sym typeface="Avenir"/>
              </a:defRPr>
            </a:lvl8pPr>
            <a:lvl9pPr marL="5486263" marR="0" lvl="8" indent="-440256" algn="l" rtl="0">
              <a:lnSpc>
                <a:spcPct val="90000"/>
              </a:lnSpc>
              <a:spcBef>
                <a:spcPts val="667"/>
              </a:spcBef>
              <a:spcAft>
                <a:spcPts val="0"/>
              </a:spcAft>
              <a:buClr>
                <a:srgbClr val="434343"/>
              </a:buClr>
              <a:buSzPts val="1600"/>
              <a:buFont typeface="Avenir"/>
              <a:buChar char="•"/>
              <a:defRPr sz="2133" i="0" u="none" strike="noStrike" cap="none">
                <a:solidFill>
                  <a:srgbClr val="434343"/>
                </a:solidFill>
                <a:latin typeface="Avenir"/>
                <a:ea typeface="Avenir"/>
                <a:cs typeface="Avenir"/>
                <a:sym typeface="Avenir"/>
              </a:defRPr>
            </a:lvl9pPr>
          </a:lstStyle>
          <a:p>
            <a:endParaRPr/>
          </a:p>
        </p:txBody>
      </p:sp>
      <p:sp>
        <p:nvSpPr>
          <p:cNvPr id="68" name="Google Shape;68;p14"/>
          <p:cNvSpPr txBox="1">
            <a:spLocks noGrp="1"/>
          </p:cNvSpPr>
          <p:nvPr>
            <p:ph type="title"/>
          </p:nvPr>
        </p:nvSpPr>
        <p:spPr>
          <a:xfrm>
            <a:off x="303464" y="212005"/>
            <a:ext cx="9842000" cy="8056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434343"/>
              </a:buClr>
              <a:buSzPts val="2400"/>
              <a:buFont typeface="Avenir"/>
              <a:buNone/>
              <a:defRPr sz="3200" i="0" u="none" strike="noStrike" cap="none">
                <a:solidFill>
                  <a:srgbClr val="434343"/>
                </a:solidFill>
                <a:latin typeface="Avenir"/>
                <a:ea typeface="Avenir"/>
                <a:cs typeface="Avenir"/>
                <a:sym typeface="Avenir"/>
              </a:defRPr>
            </a:lvl1pPr>
            <a:lvl2pPr lvl="1" algn="l" rtl="0">
              <a:lnSpc>
                <a:spcPct val="100000"/>
              </a:lnSpc>
              <a:spcBef>
                <a:spcPts val="0"/>
              </a:spcBef>
              <a:spcAft>
                <a:spcPts val="0"/>
              </a:spcAft>
              <a:buSzPts val="2400"/>
              <a:buFont typeface="Avenir"/>
              <a:buNone/>
              <a:defRPr sz="3200">
                <a:latin typeface="Avenir"/>
                <a:ea typeface="Avenir"/>
                <a:cs typeface="Avenir"/>
                <a:sym typeface="Avenir"/>
              </a:defRPr>
            </a:lvl2pPr>
            <a:lvl3pPr lvl="2" algn="l" rtl="0">
              <a:lnSpc>
                <a:spcPct val="100000"/>
              </a:lnSpc>
              <a:spcBef>
                <a:spcPts val="0"/>
              </a:spcBef>
              <a:spcAft>
                <a:spcPts val="0"/>
              </a:spcAft>
              <a:buSzPts val="2400"/>
              <a:buFont typeface="Avenir"/>
              <a:buNone/>
              <a:defRPr sz="3200">
                <a:latin typeface="Avenir"/>
                <a:ea typeface="Avenir"/>
                <a:cs typeface="Avenir"/>
                <a:sym typeface="Avenir"/>
              </a:defRPr>
            </a:lvl3pPr>
            <a:lvl4pPr lvl="3" algn="l" rtl="0">
              <a:lnSpc>
                <a:spcPct val="100000"/>
              </a:lnSpc>
              <a:spcBef>
                <a:spcPts val="0"/>
              </a:spcBef>
              <a:spcAft>
                <a:spcPts val="0"/>
              </a:spcAft>
              <a:buSzPts val="2400"/>
              <a:buFont typeface="Avenir"/>
              <a:buNone/>
              <a:defRPr sz="3200">
                <a:latin typeface="Avenir"/>
                <a:ea typeface="Avenir"/>
                <a:cs typeface="Avenir"/>
                <a:sym typeface="Avenir"/>
              </a:defRPr>
            </a:lvl4pPr>
            <a:lvl5pPr lvl="4" algn="l" rtl="0">
              <a:lnSpc>
                <a:spcPct val="100000"/>
              </a:lnSpc>
              <a:spcBef>
                <a:spcPts val="0"/>
              </a:spcBef>
              <a:spcAft>
                <a:spcPts val="0"/>
              </a:spcAft>
              <a:buSzPts val="2400"/>
              <a:buFont typeface="Avenir"/>
              <a:buNone/>
              <a:defRPr sz="3200">
                <a:latin typeface="Avenir"/>
                <a:ea typeface="Avenir"/>
                <a:cs typeface="Avenir"/>
                <a:sym typeface="Avenir"/>
              </a:defRPr>
            </a:lvl5pPr>
            <a:lvl6pPr lvl="5" algn="l" rtl="0">
              <a:lnSpc>
                <a:spcPct val="100000"/>
              </a:lnSpc>
              <a:spcBef>
                <a:spcPts val="0"/>
              </a:spcBef>
              <a:spcAft>
                <a:spcPts val="0"/>
              </a:spcAft>
              <a:buSzPts val="2400"/>
              <a:buFont typeface="Avenir"/>
              <a:buNone/>
              <a:defRPr sz="3200">
                <a:latin typeface="Avenir"/>
                <a:ea typeface="Avenir"/>
                <a:cs typeface="Avenir"/>
                <a:sym typeface="Avenir"/>
              </a:defRPr>
            </a:lvl6pPr>
            <a:lvl7pPr lvl="6" algn="l" rtl="0">
              <a:lnSpc>
                <a:spcPct val="100000"/>
              </a:lnSpc>
              <a:spcBef>
                <a:spcPts val="0"/>
              </a:spcBef>
              <a:spcAft>
                <a:spcPts val="0"/>
              </a:spcAft>
              <a:buSzPts val="2400"/>
              <a:buFont typeface="Avenir"/>
              <a:buNone/>
              <a:defRPr sz="3200">
                <a:latin typeface="Avenir"/>
                <a:ea typeface="Avenir"/>
                <a:cs typeface="Avenir"/>
                <a:sym typeface="Avenir"/>
              </a:defRPr>
            </a:lvl7pPr>
            <a:lvl8pPr lvl="7" algn="l" rtl="0">
              <a:lnSpc>
                <a:spcPct val="100000"/>
              </a:lnSpc>
              <a:spcBef>
                <a:spcPts val="0"/>
              </a:spcBef>
              <a:spcAft>
                <a:spcPts val="0"/>
              </a:spcAft>
              <a:buSzPts val="2400"/>
              <a:buFont typeface="Avenir"/>
              <a:buNone/>
              <a:defRPr sz="3200">
                <a:latin typeface="Avenir"/>
                <a:ea typeface="Avenir"/>
                <a:cs typeface="Avenir"/>
                <a:sym typeface="Avenir"/>
              </a:defRPr>
            </a:lvl8pPr>
            <a:lvl9pPr lvl="8" algn="l" rtl="0">
              <a:lnSpc>
                <a:spcPct val="100000"/>
              </a:lnSpc>
              <a:spcBef>
                <a:spcPts val="0"/>
              </a:spcBef>
              <a:spcAft>
                <a:spcPts val="0"/>
              </a:spcAft>
              <a:buSzPts val="2400"/>
              <a:buFont typeface="Avenir"/>
              <a:buNone/>
              <a:defRPr sz="3200">
                <a:latin typeface="Avenir"/>
                <a:ea typeface="Avenir"/>
                <a:cs typeface="Avenir"/>
                <a:sym typeface="Avenir"/>
              </a:defRPr>
            </a:lvl9pPr>
          </a:lstStyle>
          <a:p>
            <a:endParaRPr/>
          </a:p>
        </p:txBody>
      </p:sp>
    </p:spTree>
    <p:extLst>
      <p:ext uri="{BB962C8B-B14F-4D97-AF65-F5344CB8AC3E}">
        <p14:creationId xmlns:p14="http://schemas.microsoft.com/office/powerpoint/2010/main" val="408937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1E0CB-7153-C227-4E79-232A7C59A4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2B7F1B-5217-4821-BFD3-AEE0813AB2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51DD0F-647D-F576-5315-86DE1AACFA2B}"/>
              </a:ext>
            </a:extLst>
          </p:cNvPr>
          <p:cNvSpPr>
            <a:spLocks noGrp="1"/>
          </p:cNvSpPr>
          <p:nvPr>
            <p:ph type="dt" sz="half" idx="10"/>
          </p:nvPr>
        </p:nvSpPr>
        <p:spPr/>
        <p:txBody>
          <a:bodyPr/>
          <a:lstStyle/>
          <a:p>
            <a:fld id="{036EA8A4-BDCA-403F-9B90-DBF839FEBFEB}" type="datetimeFigureOut">
              <a:rPr lang="en-US" smtClean="0"/>
              <a:t>1/20/2023</a:t>
            </a:fld>
            <a:endParaRPr lang="en-US"/>
          </a:p>
        </p:txBody>
      </p:sp>
      <p:sp>
        <p:nvSpPr>
          <p:cNvPr id="5" name="Footer Placeholder 4">
            <a:extLst>
              <a:ext uri="{FF2B5EF4-FFF2-40B4-BE49-F238E27FC236}">
                <a16:creationId xmlns:a16="http://schemas.microsoft.com/office/drawing/2014/main" id="{EA354692-01B3-1698-3685-87EBDB8CCE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8779BE-D02C-2A2B-AA92-08140A9BD9E6}"/>
              </a:ext>
            </a:extLst>
          </p:cNvPr>
          <p:cNvSpPr>
            <a:spLocks noGrp="1"/>
          </p:cNvSpPr>
          <p:nvPr>
            <p:ph type="sldNum" sz="quarter" idx="12"/>
          </p:nvPr>
        </p:nvSpPr>
        <p:spPr/>
        <p:txBody>
          <a:bodyPr/>
          <a:lstStyle/>
          <a:p>
            <a:fld id="{61279D97-97F1-4B3D-92F6-CF542D10DEA5}" type="slidenum">
              <a:rPr lang="en-US" smtClean="0"/>
              <a:t>‹#›</a:t>
            </a:fld>
            <a:endParaRPr lang="en-US"/>
          </a:p>
        </p:txBody>
      </p:sp>
    </p:spTree>
    <p:extLst>
      <p:ext uri="{BB962C8B-B14F-4D97-AF65-F5344CB8AC3E}">
        <p14:creationId xmlns:p14="http://schemas.microsoft.com/office/powerpoint/2010/main" val="3233377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2A0FF-7211-912A-20CC-F3306C41C0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7631477-131B-72DA-6E7D-EDFA004657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26FCB13-CDBC-E78C-2091-9563DD16DACD}"/>
              </a:ext>
            </a:extLst>
          </p:cNvPr>
          <p:cNvSpPr>
            <a:spLocks noGrp="1"/>
          </p:cNvSpPr>
          <p:nvPr>
            <p:ph type="dt" sz="half" idx="10"/>
          </p:nvPr>
        </p:nvSpPr>
        <p:spPr/>
        <p:txBody>
          <a:bodyPr/>
          <a:lstStyle/>
          <a:p>
            <a:fld id="{036EA8A4-BDCA-403F-9B90-DBF839FEBFEB}" type="datetimeFigureOut">
              <a:rPr lang="en-US" smtClean="0"/>
              <a:t>1/20/2023</a:t>
            </a:fld>
            <a:endParaRPr lang="en-US"/>
          </a:p>
        </p:txBody>
      </p:sp>
      <p:sp>
        <p:nvSpPr>
          <p:cNvPr id="5" name="Footer Placeholder 4">
            <a:extLst>
              <a:ext uri="{FF2B5EF4-FFF2-40B4-BE49-F238E27FC236}">
                <a16:creationId xmlns:a16="http://schemas.microsoft.com/office/drawing/2014/main" id="{C6303380-8903-9C2A-BF88-091F81D5A9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EDB72F-C5A6-EB3A-5C20-E63D7274E69A}"/>
              </a:ext>
            </a:extLst>
          </p:cNvPr>
          <p:cNvSpPr>
            <a:spLocks noGrp="1"/>
          </p:cNvSpPr>
          <p:nvPr>
            <p:ph type="sldNum" sz="quarter" idx="12"/>
          </p:nvPr>
        </p:nvSpPr>
        <p:spPr/>
        <p:txBody>
          <a:bodyPr/>
          <a:lstStyle/>
          <a:p>
            <a:fld id="{61279D97-97F1-4B3D-92F6-CF542D10DEA5}" type="slidenum">
              <a:rPr lang="en-US" smtClean="0"/>
              <a:t>‹#›</a:t>
            </a:fld>
            <a:endParaRPr lang="en-US"/>
          </a:p>
        </p:txBody>
      </p:sp>
    </p:spTree>
    <p:extLst>
      <p:ext uri="{BB962C8B-B14F-4D97-AF65-F5344CB8AC3E}">
        <p14:creationId xmlns:p14="http://schemas.microsoft.com/office/powerpoint/2010/main" val="2617101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62029-6052-C5F7-FCDA-26B1386566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6CBA74-8B7E-5C54-5CE9-F13F8673CA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3CC23F2-AA78-BD05-2FD3-E386142D495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0DB0FCE-16AE-983E-AB53-30370FA85401}"/>
              </a:ext>
            </a:extLst>
          </p:cNvPr>
          <p:cNvSpPr>
            <a:spLocks noGrp="1"/>
          </p:cNvSpPr>
          <p:nvPr>
            <p:ph type="dt" sz="half" idx="10"/>
          </p:nvPr>
        </p:nvSpPr>
        <p:spPr/>
        <p:txBody>
          <a:bodyPr/>
          <a:lstStyle/>
          <a:p>
            <a:fld id="{036EA8A4-BDCA-403F-9B90-DBF839FEBFEB}" type="datetimeFigureOut">
              <a:rPr lang="en-US" smtClean="0"/>
              <a:t>1/20/2023</a:t>
            </a:fld>
            <a:endParaRPr lang="en-US"/>
          </a:p>
        </p:txBody>
      </p:sp>
      <p:sp>
        <p:nvSpPr>
          <p:cNvPr id="6" name="Footer Placeholder 5">
            <a:extLst>
              <a:ext uri="{FF2B5EF4-FFF2-40B4-BE49-F238E27FC236}">
                <a16:creationId xmlns:a16="http://schemas.microsoft.com/office/drawing/2014/main" id="{6349B321-1CC4-430E-6DCD-F9314063EC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B111D7-9F19-0296-CD2A-0A36F7A83445}"/>
              </a:ext>
            </a:extLst>
          </p:cNvPr>
          <p:cNvSpPr>
            <a:spLocks noGrp="1"/>
          </p:cNvSpPr>
          <p:nvPr>
            <p:ph type="sldNum" sz="quarter" idx="12"/>
          </p:nvPr>
        </p:nvSpPr>
        <p:spPr/>
        <p:txBody>
          <a:bodyPr/>
          <a:lstStyle/>
          <a:p>
            <a:fld id="{61279D97-97F1-4B3D-92F6-CF542D10DEA5}" type="slidenum">
              <a:rPr lang="en-US" smtClean="0"/>
              <a:t>‹#›</a:t>
            </a:fld>
            <a:endParaRPr lang="en-US"/>
          </a:p>
        </p:txBody>
      </p:sp>
    </p:spTree>
    <p:extLst>
      <p:ext uri="{BB962C8B-B14F-4D97-AF65-F5344CB8AC3E}">
        <p14:creationId xmlns:p14="http://schemas.microsoft.com/office/powerpoint/2010/main" val="3847049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DC08-2870-CE7E-907A-24AB8366468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BED6D1-36D7-1665-4AA5-7AD8B35AF5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8354C36-67D7-943E-F19F-30200F2A52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15DD3A-FEA1-F47B-CA20-10F958251A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9B4CD4-FD61-96A2-1981-1B3B04E5C1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7993A2F-A121-12B6-675C-67294ECD4001}"/>
              </a:ext>
            </a:extLst>
          </p:cNvPr>
          <p:cNvSpPr>
            <a:spLocks noGrp="1"/>
          </p:cNvSpPr>
          <p:nvPr>
            <p:ph type="dt" sz="half" idx="10"/>
          </p:nvPr>
        </p:nvSpPr>
        <p:spPr/>
        <p:txBody>
          <a:bodyPr/>
          <a:lstStyle/>
          <a:p>
            <a:fld id="{036EA8A4-BDCA-403F-9B90-DBF839FEBFEB}" type="datetimeFigureOut">
              <a:rPr lang="en-US" smtClean="0"/>
              <a:t>1/20/2023</a:t>
            </a:fld>
            <a:endParaRPr lang="en-US"/>
          </a:p>
        </p:txBody>
      </p:sp>
      <p:sp>
        <p:nvSpPr>
          <p:cNvPr id="8" name="Footer Placeholder 7">
            <a:extLst>
              <a:ext uri="{FF2B5EF4-FFF2-40B4-BE49-F238E27FC236}">
                <a16:creationId xmlns:a16="http://schemas.microsoft.com/office/drawing/2014/main" id="{0E87E592-E47F-91DE-867C-157B8871EE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5B7122F-796A-381B-BE62-90DF9E1601FC}"/>
              </a:ext>
            </a:extLst>
          </p:cNvPr>
          <p:cNvSpPr>
            <a:spLocks noGrp="1"/>
          </p:cNvSpPr>
          <p:nvPr>
            <p:ph type="sldNum" sz="quarter" idx="12"/>
          </p:nvPr>
        </p:nvSpPr>
        <p:spPr/>
        <p:txBody>
          <a:bodyPr/>
          <a:lstStyle/>
          <a:p>
            <a:fld id="{61279D97-97F1-4B3D-92F6-CF542D10DEA5}" type="slidenum">
              <a:rPr lang="en-US" smtClean="0"/>
              <a:t>‹#›</a:t>
            </a:fld>
            <a:endParaRPr lang="en-US"/>
          </a:p>
        </p:txBody>
      </p:sp>
    </p:spTree>
    <p:extLst>
      <p:ext uri="{BB962C8B-B14F-4D97-AF65-F5344CB8AC3E}">
        <p14:creationId xmlns:p14="http://schemas.microsoft.com/office/powerpoint/2010/main" val="1947090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0779B-8F8A-7ABE-4E18-8DBDBE04A3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3677DD-C76C-8334-81DE-A07577FF13B7}"/>
              </a:ext>
            </a:extLst>
          </p:cNvPr>
          <p:cNvSpPr>
            <a:spLocks noGrp="1"/>
          </p:cNvSpPr>
          <p:nvPr>
            <p:ph type="dt" sz="half" idx="10"/>
          </p:nvPr>
        </p:nvSpPr>
        <p:spPr/>
        <p:txBody>
          <a:bodyPr/>
          <a:lstStyle/>
          <a:p>
            <a:fld id="{036EA8A4-BDCA-403F-9B90-DBF839FEBFEB}" type="datetimeFigureOut">
              <a:rPr lang="en-US" smtClean="0"/>
              <a:t>1/20/2023</a:t>
            </a:fld>
            <a:endParaRPr lang="en-US"/>
          </a:p>
        </p:txBody>
      </p:sp>
      <p:sp>
        <p:nvSpPr>
          <p:cNvPr id="4" name="Footer Placeholder 3">
            <a:extLst>
              <a:ext uri="{FF2B5EF4-FFF2-40B4-BE49-F238E27FC236}">
                <a16:creationId xmlns:a16="http://schemas.microsoft.com/office/drawing/2014/main" id="{C02F4376-8792-8389-E544-5FC9B873EA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3857DD8-B89C-7D2C-BB09-9DC20EC7F965}"/>
              </a:ext>
            </a:extLst>
          </p:cNvPr>
          <p:cNvSpPr>
            <a:spLocks noGrp="1"/>
          </p:cNvSpPr>
          <p:nvPr>
            <p:ph type="sldNum" sz="quarter" idx="12"/>
          </p:nvPr>
        </p:nvSpPr>
        <p:spPr/>
        <p:txBody>
          <a:bodyPr/>
          <a:lstStyle/>
          <a:p>
            <a:fld id="{61279D97-97F1-4B3D-92F6-CF542D10DEA5}" type="slidenum">
              <a:rPr lang="en-US" smtClean="0"/>
              <a:t>‹#›</a:t>
            </a:fld>
            <a:endParaRPr lang="en-US"/>
          </a:p>
        </p:txBody>
      </p:sp>
    </p:spTree>
    <p:extLst>
      <p:ext uri="{BB962C8B-B14F-4D97-AF65-F5344CB8AC3E}">
        <p14:creationId xmlns:p14="http://schemas.microsoft.com/office/powerpoint/2010/main" val="1008254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06CFCC-458D-D7E6-2800-0EBD64AE2D93}"/>
              </a:ext>
            </a:extLst>
          </p:cNvPr>
          <p:cNvSpPr>
            <a:spLocks noGrp="1"/>
          </p:cNvSpPr>
          <p:nvPr>
            <p:ph type="dt" sz="half" idx="10"/>
          </p:nvPr>
        </p:nvSpPr>
        <p:spPr/>
        <p:txBody>
          <a:bodyPr/>
          <a:lstStyle/>
          <a:p>
            <a:fld id="{036EA8A4-BDCA-403F-9B90-DBF839FEBFEB}" type="datetimeFigureOut">
              <a:rPr lang="en-US" smtClean="0"/>
              <a:t>1/20/2023</a:t>
            </a:fld>
            <a:endParaRPr lang="en-US"/>
          </a:p>
        </p:txBody>
      </p:sp>
      <p:sp>
        <p:nvSpPr>
          <p:cNvPr id="3" name="Footer Placeholder 2">
            <a:extLst>
              <a:ext uri="{FF2B5EF4-FFF2-40B4-BE49-F238E27FC236}">
                <a16:creationId xmlns:a16="http://schemas.microsoft.com/office/drawing/2014/main" id="{671CB192-89A8-D60A-6BDC-421F9651EC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2DC0DFF-36F5-53CA-5B46-F640516B5954}"/>
              </a:ext>
            </a:extLst>
          </p:cNvPr>
          <p:cNvSpPr>
            <a:spLocks noGrp="1"/>
          </p:cNvSpPr>
          <p:nvPr>
            <p:ph type="sldNum" sz="quarter" idx="12"/>
          </p:nvPr>
        </p:nvSpPr>
        <p:spPr/>
        <p:txBody>
          <a:bodyPr/>
          <a:lstStyle/>
          <a:p>
            <a:fld id="{61279D97-97F1-4B3D-92F6-CF542D10DEA5}" type="slidenum">
              <a:rPr lang="en-US" smtClean="0"/>
              <a:t>‹#›</a:t>
            </a:fld>
            <a:endParaRPr lang="en-US"/>
          </a:p>
        </p:txBody>
      </p:sp>
    </p:spTree>
    <p:extLst>
      <p:ext uri="{BB962C8B-B14F-4D97-AF65-F5344CB8AC3E}">
        <p14:creationId xmlns:p14="http://schemas.microsoft.com/office/powerpoint/2010/main" val="1145882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5231E-A579-53E2-10E7-4A9550AB5A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7597460-E59B-1B5D-0EE3-7D8F2963AF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72CADA-5906-F58E-3B23-8F7A1C05E2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DEDDA4-BE3E-30C6-4495-25BDB801D415}"/>
              </a:ext>
            </a:extLst>
          </p:cNvPr>
          <p:cNvSpPr>
            <a:spLocks noGrp="1"/>
          </p:cNvSpPr>
          <p:nvPr>
            <p:ph type="dt" sz="half" idx="10"/>
          </p:nvPr>
        </p:nvSpPr>
        <p:spPr/>
        <p:txBody>
          <a:bodyPr/>
          <a:lstStyle/>
          <a:p>
            <a:fld id="{036EA8A4-BDCA-403F-9B90-DBF839FEBFEB}" type="datetimeFigureOut">
              <a:rPr lang="en-US" smtClean="0"/>
              <a:t>1/20/2023</a:t>
            </a:fld>
            <a:endParaRPr lang="en-US"/>
          </a:p>
        </p:txBody>
      </p:sp>
      <p:sp>
        <p:nvSpPr>
          <p:cNvPr id="6" name="Footer Placeholder 5">
            <a:extLst>
              <a:ext uri="{FF2B5EF4-FFF2-40B4-BE49-F238E27FC236}">
                <a16:creationId xmlns:a16="http://schemas.microsoft.com/office/drawing/2014/main" id="{D519D097-BC1F-84DE-5678-603FFA1CAB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832E13-298F-81E1-7BDE-99C22076D584}"/>
              </a:ext>
            </a:extLst>
          </p:cNvPr>
          <p:cNvSpPr>
            <a:spLocks noGrp="1"/>
          </p:cNvSpPr>
          <p:nvPr>
            <p:ph type="sldNum" sz="quarter" idx="12"/>
          </p:nvPr>
        </p:nvSpPr>
        <p:spPr/>
        <p:txBody>
          <a:bodyPr/>
          <a:lstStyle/>
          <a:p>
            <a:fld id="{61279D97-97F1-4B3D-92F6-CF542D10DEA5}" type="slidenum">
              <a:rPr lang="en-US" smtClean="0"/>
              <a:t>‹#›</a:t>
            </a:fld>
            <a:endParaRPr lang="en-US"/>
          </a:p>
        </p:txBody>
      </p:sp>
    </p:spTree>
    <p:extLst>
      <p:ext uri="{BB962C8B-B14F-4D97-AF65-F5344CB8AC3E}">
        <p14:creationId xmlns:p14="http://schemas.microsoft.com/office/powerpoint/2010/main" val="2228023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F48DF-19D2-E150-1AF8-FF9E82F850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6589B49-B639-7A01-93A8-B1C007CAD4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9C6DAA-108C-060C-E51F-D56E18E2D6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BE0D46-928A-CC59-C2A7-B214D5E71D5D}"/>
              </a:ext>
            </a:extLst>
          </p:cNvPr>
          <p:cNvSpPr>
            <a:spLocks noGrp="1"/>
          </p:cNvSpPr>
          <p:nvPr>
            <p:ph type="dt" sz="half" idx="10"/>
          </p:nvPr>
        </p:nvSpPr>
        <p:spPr/>
        <p:txBody>
          <a:bodyPr/>
          <a:lstStyle/>
          <a:p>
            <a:fld id="{036EA8A4-BDCA-403F-9B90-DBF839FEBFEB}" type="datetimeFigureOut">
              <a:rPr lang="en-US" smtClean="0"/>
              <a:t>1/20/2023</a:t>
            </a:fld>
            <a:endParaRPr lang="en-US"/>
          </a:p>
        </p:txBody>
      </p:sp>
      <p:sp>
        <p:nvSpPr>
          <p:cNvPr id="6" name="Footer Placeholder 5">
            <a:extLst>
              <a:ext uri="{FF2B5EF4-FFF2-40B4-BE49-F238E27FC236}">
                <a16:creationId xmlns:a16="http://schemas.microsoft.com/office/drawing/2014/main" id="{A9111B06-789E-DA7C-D6E9-2C1F37335E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42E1D4-78D3-474A-0E5B-0A0AD86C935B}"/>
              </a:ext>
            </a:extLst>
          </p:cNvPr>
          <p:cNvSpPr>
            <a:spLocks noGrp="1"/>
          </p:cNvSpPr>
          <p:nvPr>
            <p:ph type="sldNum" sz="quarter" idx="12"/>
          </p:nvPr>
        </p:nvSpPr>
        <p:spPr/>
        <p:txBody>
          <a:bodyPr/>
          <a:lstStyle/>
          <a:p>
            <a:fld id="{61279D97-97F1-4B3D-92F6-CF542D10DEA5}" type="slidenum">
              <a:rPr lang="en-US" smtClean="0"/>
              <a:t>‹#›</a:t>
            </a:fld>
            <a:endParaRPr lang="en-US"/>
          </a:p>
        </p:txBody>
      </p:sp>
    </p:spTree>
    <p:extLst>
      <p:ext uri="{BB962C8B-B14F-4D97-AF65-F5344CB8AC3E}">
        <p14:creationId xmlns:p14="http://schemas.microsoft.com/office/powerpoint/2010/main" val="457957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C5B5A3-00A9-2BA0-D0D5-04980D866C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00AB734-B9F7-5B5A-AC5D-043344FBA3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888D98-E348-2A1C-E4C5-EB220AD7B9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6EA8A4-BDCA-403F-9B90-DBF839FEBFEB}" type="datetimeFigureOut">
              <a:rPr lang="en-US" smtClean="0"/>
              <a:t>1/20/2023</a:t>
            </a:fld>
            <a:endParaRPr lang="en-US"/>
          </a:p>
        </p:txBody>
      </p:sp>
      <p:sp>
        <p:nvSpPr>
          <p:cNvPr id="5" name="Footer Placeholder 4">
            <a:extLst>
              <a:ext uri="{FF2B5EF4-FFF2-40B4-BE49-F238E27FC236}">
                <a16:creationId xmlns:a16="http://schemas.microsoft.com/office/drawing/2014/main" id="{38D5FA88-E154-F607-6B57-8814A58626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0075141-F105-200F-CE9B-9A5F78A0CF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279D97-97F1-4B3D-92F6-CF542D10DEA5}" type="slidenum">
              <a:rPr lang="en-US" smtClean="0"/>
              <a:t>‹#›</a:t>
            </a:fld>
            <a:endParaRPr lang="en-US"/>
          </a:p>
        </p:txBody>
      </p:sp>
    </p:spTree>
    <p:extLst>
      <p:ext uri="{BB962C8B-B14F-4D97-AF65-F5344CB8AC3E}">
        <p14:creationId xmlns:p14="http://schemas.microsoft.com/office/powerpoint/2010/main" val="8194906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seawanderer.org/hmm-cooperates-with-shi-to-develop-smart-ship-technology"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hyperlink" Target="http://r20.rs6.net/tn.jsp?f=001U7SGYSogHJFRh1ltWdZZWaMYq5F39VotjHBGbCz_lqVnDUyOp3CUzHm67iZRtnR7aYEsOSow-Zmo_e5BRwq9R0dSpfi4S8PiCrttDIwbFSIYyaflFoluRZ_NB1IBbyt_eb1UJfDW51Qd3Nwpd7uwFZqHWGS2_fMBR7l9TosNpcwmpMMf8RBPEOTn7nxummYd&amp;c=pMsUE1wIHwMYLvwJhnWgttsM_SnJRHdWBOkAsX-NSY_Ott8EfuXG8w==&amp;ch=HpzUxl3tWzIhTudSg0vBWmEHZ4WmCzsnkgZ_lo_toCNdwRic1j-e-w==" TargetMode="External"/><Relationship Id="rId11" Type="http://schemas.openxmlformats.org/officeDocument/2006/relationships/hyperlink" Target="https://play.google.com/apps/testing/sg.alphaori.smartshipgodemo" TargetMode="External"/><Relationship Id="rId5" Type="http://schemas.openxmlformats.org/officeDocument/2006/relationships/image" Target="../media/image13.png"/><Relationship Id="rId10" Type="http://schemas.openxmlformats.org/officeDocument/2006/relationships/hyperlink" Target="https://testflight.apple.com/join/31UbonHF" TargetMode="External"/><Relationship Id="rId4" Type="http://schemas.openxmlformats.org/officeDocument/2006/relationships/hyperlink" Target="http://r20.rs6.net/tn.jsp?f=001U7SGYSogHJFRh1ltWdZZWaMYq5F39VotjHBGbCz_lqVnDUyOp3CUzHm67iZRtnR73riUQCWeKOoIUxnpIMtdOaIHi3sUFPX7cqA2doQVsFbsLrKwJhq39YbWMoAqL5S3_TEg-dHLEDzBwWBsZ6K_16EHjEhGxMASwNCrGNTufkzOheIVI3WguMbHUc58IdZFn-iVuYE02-UtiCJziY0SVw==&amp;c=pMsUE1wIHwMYLvwJhnWgttsM_SnJRHdWBOkAsX-NSY_Ott8EfuXG8w==&amp;ch=HpzUxl3tWzIhTudSg0vBWmEHZ4WmCzsnkgZ_lo_toCNdwRic1j-e-w==" TargetMode="External"/><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hyperlink" Target="http://r20.rs6.net/tn.jsp?f=001U7SGYSogHJFRh1ltWdZZWaMYq5F39VotjHBGbCz_lqVnDUyOp3CUzHm67iZRtnR73riUQCWeKOoIUxnpIMtdOaIHi3sUFPX7cqA2doQVsFbsLrKwJhq39YbWMoAqL5S3_TEg-dHLEDzBwWBsZ6K_16EHjEhGxMASwNCrGNTufkzOheIVI3WguMbHUc58IdZFn-iVuYE02-UtiCJziY0SVw==&amp;c=pMsUE1wIHwMYLvwJhnWgttsM_SnJRHdWBOkAsX-NSY_Ott8EfuXG8w==&amp;ch=HpzUxl3tWzIhTudSg0vBWmEHZ4WmCzsnkgZ_lo_toCNdwRic1j-e-w==" TargetMode="External"/><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20.png"/><Relationship Id="rId11" Type="http://schemas.openxmlformats.org/officeDocument/2006/relationships/image" Target="../media/image14.png"/><Relationship Id="rId5" Type="http://schemas.openxmlformats.org/officeDocument/2006/relationships/image" Target="../media/image19.png"/><Relationship Id="rId10" Type="http://schemas.openxmlformats.org/officeDocument/2006/relationships/hyperlink" Target="http://r20.rs6.net/tn.jsp?f=001U7SGYSogHJFRh1ltWdZZWaMYq5F39VotjHBGbCz_lqVnDUyOp3CUzHm67iZRtnR7aYEsOSow-Zmo_e5BRwq9R0dSpfi4S8PiCrttDIwbFSIYyaflFoluRZ_NB1IBbyt_eb1UJfDW51Qd3Nwpd7uwFZqHWGS2_fMBR7l9TosNpcwmpMMf8RBPEOTn7nxummYd&amp;c=pMsUE1wIHwMYLvwJhnWgttsM_SnJRHdWBOkAsX-NSY_Ott8EfuXG8w==&amp;ch=HpzUxl3tWzIhTudSg0vBWmEHZ4WmCzsnkgZ_lo_toCNdwRic1j-e-w==" TargetMode="External"/><Relationship Id="rId4" Type="http://schemas.openxmlformats.org/officeDocument/2006/relationships/image" Target="../media/image18.pn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picture containing water, boat, outdoor, ship&#10;&#10;Description automatically generated">
            <a:extLst>
              <a:ext uri="{FF2B5EF4-FFF2-40B4-BE49-F238E27FC236}">
                <a16:creationId xmlns:a16="http://schemas.microsoft.com/office/drawing/2014/main" id="{07EDB388-F256-4E2B-FDD5-D13D7184F0DD}"/>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3732720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2"/>
          <p:cNvSpPr txBox="1">
            <a:spLocks noGrp="1"/>
          </p:cNvSpPr>
          <p:nvPr>
            <p:ph type="title"/>
          </p:nvPr>
        </p:nvSpPr>
        <p:spPr>
          <a:xfrm>
            <a:off x="2088367" y="144300"/>
            <a:ext cx="8547600" cy="654000"/>
          </a:xfrm>
          <a:prstGeom prst="rect">
            <a:avLst/>
          </a:prstGeom>
        </p:spPr>
        <p:txBody>
          <a:bodyPr spcFirstLastPara="1" vert="horz" wrap="square" lIns="91433" tIns="91433" rIns="91433" bIns="91433" rtlCol="0" anchor="b" anchorCtr="0">
            <a:noAutofit/>
          </a:bodyPr>
          <a:lstStyle/>
          <a:p>
            <a:r>
              <a:rPr lang="en" sz="3733"/>
              <a:t>3 Key </a:t>
            </a:r>
            <a:r>
              <a:rPr lang="en" b="1">
                <a:solidFill>
                  <a:srgbClr val="FFFF00"/>
                </a:solidFill>
                <a:latin typeface="Arial"/>
                <a:ea typeface="Arial"/>
                <a:cs typeface="Arial"/>
                <a:sym typeface="Arial"/>
              </a:rPr>
              <a:t>REAL TIME</a:t>
            </a:r>
            <a:r>
              <a:rPr lang="en" sz="3733"/>
              <a:t> Value Adds</a:t>
            </a:r>
            <a:endParaRPr sz="4800"/>
          </a:p>
        </p:txBody>
      </p:sp>
      <p:pic>
        <p:nvPicPr>
          <p:cNvPr id="302" name="Google Shape;302;p42"/>
          <p:cNvPicPr preferRelativeResize="0"/>
          <p:nvPr/>
        </p:nvPicPr>
        <p:blipFill rotWithShape="1">
          <a:blip r:embed="rId3">
            <a:alphaModFix/>
          </a:blip>
          <a:srcRect/>
          <a:stretch/>
        </p:blipFill>
        <p:spPr>
          <a:xfrm>
            <a:off x="119067" y="291167"/>
            <a:ext cx="1869535" cy="360267"/>
          </a:xfrm>
          <a:prstGeom prst="rect">
            <a:avLst/>
          </a:prstGeom>
          <a:noFill/>
          <a:ln>
            <a:noFill/>
          </a:ln>
        </p:spPr>
      </p:pic>
      <p:grpSp>
        <p:nvGrpSpPr>
          <p:cNvPr id="303" name="Google Shape;303;p42"/>
          <p:cNvGrpSpPr/>
          <p:nvPr/>
        </p:nvGrpSpPr>
        <p:grpSpPr>
          <a:xfrm>
            <a:off x="545768" y="923966"/>
            <a:ext cx="11226413" cy="1640239"/>
            <a:chOff x="1593000" y="2322568"/>
            <a:chExt cx="5957975" cy="643500"/>
          </a:xfrm>
        </p:grpSpPr>
        <p:sp>
          <p:nvSpPr>
            <p:cNvPr id="304" name="Google Shape;304;p42"/>
            <p:cNvSpPr/>
            <p:nvPr/>
          </p:nvSpPr>
          <p:spPr>
            <a:xfrm>
              <a:off x="3728375" y="2322568"/>
              <a:ext cx="3822600" cy="643500"/>
            </a:xfrm>
            <a:prstGeom prst="rect">
              <a:avLst/>
            </a:prstGeom>
            <a:solidFill>
              <a:srgbClr val="0A1425"/>
            </a:solidFill>
            <a:ln>
              <a:noFill/>
            </a:ln>
          </p:spPr>
          <p:txBody>
            <a:bodyPr spcFirstLastPara="1" wrap="square" lIns="121900" tIns="121900" rIns="121900" bIns="121900" anchor="ctr" anchorCtr="0">
              <a:noAutofit/>
            </a:bodyPr>
            <a:lstStyle/>
            <a:p>
              <a:endParaRPr sz="2400">
                <a:latin typeface="Avenir"/>
                <a:ea typeface="Avenir"/>
                <a:cs typeface="Avenir"/>
                <a:sym typeface="Avenir"/>
              </a:endParaRPr>
            </a:p>
          </p:txBody>
        </p:sp>
        <p:sp>
          <p:nvSpPr>
            <p:cNvPr id="305" name="Google Shape;305;p42"/>
            <p:cNvSpPr/>
            <p:nvPr/>
          </p:nvSpPr>
          <p:spPr>
            <a:xfrm flipH="1">
              <a:off x="2282929" y="2322568"/>
              <a:ext cx="1617900" cy="642600"/>
            </a:xfrm>
            <a:prstGeom prst="rect">
              <a:avLst/>
            </a:prstGeom>
            <a:solidFill>
              <a:srgbClr val="274E13"/>
            </a:solidFill>
            <a:ln>
              <a:noFill/>
            </a:ln>
          </p:spPr>
          <p:txBody>
            <a:bodyPr spcFirstLastPara="1" wrap="square" lIns="121900" tIns="121900" rIns="121900" bIns="121900" anchor="ctr" anchorCtr="0">
              <a:noAutofit/>
            </a:bodyPr>
            <a:lstStyle/>
            <a:p>
              <a:endParaRPr sz="2400">
                <a:latin typeface="Avenir"/>
                <a:ea typeface="Avenir"/>
                <a:cs typeface="Avenir"/>
                <a:sym typeface="Avenir"/>
              </a:endParaRPr>
            </a:p>
          </p:txBody>
        </p:sp>
        <p:sp>
          <p:nvSpPr>
            <p:cNvPr id="306" name="Google Shape;306;p42"/>
            <p:cNvSpPr/>
            <p:nvPr/>
          </p:nvSpPr>
          <p:spPr>
            <a:xfrm>
              <a:off x="1593000" y="2322568"/>
              <a:ext cx="690000" cy="642300"/>
            </a:xfrm>
            <a:prstGeom prst="rect">
              <a:avLst/>
            </a:prstGeom>
            <a:solidFill>
              <a:srgbClr val="274E13"/>
            </a:solidFill>
            <a:ln>
              <a:noFill/>
            </a:ln>
            <a:effectLst>
              <a:outerShdw blurRad="71438" dist="28575" algn="bl" rotWithShape="0">
                <a:srgbClr val="000000">
                  <a:alpha val="17000"/>
                </a:srgbClr>
              </a:outerShdw>
            </a:effectLst>
          </p:spPr>
          <p:txBody>
            <a:bodyPr spcFirstLastPara="1" wrap="square" lIns="121900" tIns="121900" rIns="121900" bIns="121900" anchor="ctr" anchorCtr="0">
              <a:noAutofit/>
            </a:bodyPr>
            <a:lstStyle/>
            <a:p>
              <a:pPr algn="ctr">
                <a:spcBef>
                  <a:spcPts val="1333"/>
                </a:spcBef>
                <a:buClr>
                  <a:schemeClr val="dk1"/>
                </a:buClr>
                <a:buSzPts val="1100"/>
              </a:pPr>
              <a:r>
                <a:rPr lang="en" sz="3467" b="1">
                  <a:solidFill>
                    <a:srgbClr val="666666"/>
                  </a:solidFill>
                </a:rPr>
                <a:t>A</a:t>
              </a:r>
              <a:endParaRPr sz="3467" b="1">
                <a:solidFill>
                  <a:srgbClr val="666666"/>
                </a:solidFill>
              </a:endParaRPr>
            </a:p>
            <a:p>
              <a:endParaRPr sz="2400">
                <a:latin typeface="Avenir"/>
                <a:ea typeface="Avenir"/>
                <a:cs typeface="Avenir"/>
                <a:sym typeface="Avenir"/>
              </a:endParaRPr>
            </a:p>
          </p:txBody>
        </p:sp>
        <p:sp>
          <p:nvSpPr>
            <p:cNvPr id="307" name="Google Shape;307;p42"/>
            <p:cNvSpPr/>
            <p:nvPr/>
          </p:nvSpPr>
          <p:spPr>
            <a:xfrm>
              <a:off x="4333110" y="2323745"/>
              <a:ext cx="3151500" cy="642300"/>
            </a:xfrm>
            <a:prstGeom prst="rect">
              <a:avLst/>
            </a:prstGeom>
            <a:noFill/>
            <a:ln>
              <a:noFill/>
            </a:ln>
          </p:spPr>
          <p:txBody>
            <a:bodyPr spcFirstLastPara="1" wrap="square" lIns="121900" tIns="121900" rIns="121900" bIns="121900" anchor="ctr" anchorCtr="0">
              <a:noAutofit/>
            </a:bodyPr>
            <a:lstStyle/>
            <a:p>
              <a:pPr marL="609585" indent="-431789">
                <a:lnSpc>
                  <a:spcPct val="150000"/>
                </a:lnSpc>
                <a:buClr>
                  <a:srgbClr val="666666"/>
                </a:buClr>
                <a:buSzPts val="1500"/>
                <a:buFont typeface="Avenir"/>
                <a:buChar char="●"/>
              </a:pPr>
              <a:r>
                <a:rPr lang="en" sz="2000">
                  <a:solidFill>
                    <a:srgbClr val="666666"/>
                  </a:solidFill>
                  <a:latin typeface="Avenir"/>
                  <a:ea typeface="Avenir"/>
                  <a:cs typeface="Avenir"/>
                  <a:sym typeface="Avenir"/>
                </a:rPr>
                <a:t>Live Mobile App</a:t>
              </a:r>
              <a:endParaRPr sz="2000">
                <a:solidFill>
                  <a:srgbClr val="666666"/>
                </a:solidFill>
                <a:latin typeface="Avenir"/>
                <a:ea typeface="Avenir"/>
                <a:cs typeface="Avenir"/>
                <a:sym typeface="Avenir"/>
              </a:endParaRPr>
            </a:p>
            <a:p>
              <a:pPr marL="609585" indent="-431789">
                <a:lnSpc>
                  <a:spcPct val="150000"/>
                </a:lnSpc>
                <a:buClr>
                  <a:srgbClr val="666666"/>
                </a:buClr>
                <a:buSzPts val="1500"/>
                <a:buFont typeface="Roboto"/>
                <a:buChar char="●"/>
              </a:pPr>
              <a:r>
                <a:rPr lang="en" sz="2000">
                  <a:solidFill>
                    <a:srgbClr val="666666"/>
                  </a:solidFill>
                  <a:latin typeface="Avenir"/>
                  <a:ea typeface="Avenir"/>
                  <a:cs typeface="Avenir"/>
                  <a:sym typeface="Avenir"/>
                </a:rPr>
                <a:t>Live CP Dashboard</a:t>
              </a:r>
              <a:endParaRPr sz="2000">
                <a:solidFill>
                  <a:srgbClr val="666666"/>
                </a:solidFill>
                <a:latin typeface="Avenir"/>
                <a:ea typeface="Avenir"/>
                <a:cs typeface="Avenir"/>
                <a:sym typeface="Avenir"/>
              </a:endParaRPr>
            </a:p>
            <a:p>
              <a:pPr marL="609585" indent="-431789">
                <a:lnSpc>
                  <a:spcPct val="150000"/>
                </a:lnSpc>
                <a:buClr>
                  <a:srgbClr val="666666"/>
                </a:buClr>
                <a:buSzPts val="1500"/>
                <a:buFont typeface="Avenir"/>
                <a:buChar char="●"/>
              </a:pPr>
              <a:r>
                <a:rPr lang="en" sz="2000">
                  <a:solidFill>
                    <a:srgbClr val="666666"/>
                  </a:solidFill>
                  <a:latin typeface="Avenir"/>
                  <a:ea typeface="Avenir"/>
                  <a:cs typeface="Avenir"/>
                  <a:sym typeface="Avenir"/>
                </a:rPr>
                <a:t>Live Hull Performance</a:t>
              </a:r>
              <a:endParaRPr sz="2000">
                <a:solidFill>
                  <a:srgbClr val="666666"/>
                </a:solidFill>
                <a:latin typeface="Avenir"/>
                <a:ea typeface="Avenir"/>
                <a:cs typeface="Avenir"/>
                <a:sym typeface="Avenir"/>
              </a:endParaRPr>
            </a:p>
          </p:txBody>
        </p:sp>
      </p:grpSp>
      <p:sp>
        <p:nvSpPr>
          <p:cNvPr id="308" name="Google Shape;308;p42"/>
          <p:cNvSpPr/>
          <p:nvPr/>
        </p:nvSpPr>
        <p:spPr>
          <a:xfrm rot="-5400000">
            <a:off x="3671918" y="518817"/>
            <a:ext cx="1637900" cy="2448267"/>
          </a:xfrm>
          <a:prstGeom prst="flowChartOffpageConnector">
            <a:avLst/>
          </a:prstGeom>
          <a:solidFill>
            <a:srgbClr val="274E13"/>
          </a:solidFill>
          <a:ln>
            <a:noFill/>
          </a:ln>
        </p:spPr>
        <p:txBody>
          <a:bodyPr spcFirstLastPara="1" wrap="square" lIns="121900" tIns="121900" rIns="121900" bIns="121900" anchor="ctr" anchorCtr="0">
            <a:noAutofit/>
          </a:bodyPr>
          <a:lstStyle/>
          <a:p>
            <a:endParaRPr sz="2400">
              <a:latin typeface="Avenir"/>
              <a:ea typeface="Avenir"/>
              <a:cs typeface="Avenir"/>
              <a:sym typeface="Avenir"/>
            </a:endParaRPr>
          </a:p>
        </p:txBody>
      </p:sp>
      <p:sp>
        <p:nvSpPr>
          <p:cNvPr id="309" name="Google Shape;309;p42"/>
          <p:cNvSpPr/>
          <p:nvPr/>
        </p:nvSpPr>
        <p:spPr>
          <a:xfrm>
            <a:off x="1988600" y="1244267"/>
            <a:ext cx="3618800" cy="956000"/>
          </a:xfrm>
          <a:prstGeom prst="rect">
            <a:avLst/>
          </a:prstGeom>
          <a:noFill/>
          <a:ln>
            <a:noFill/>
          </a:ln>
        </p:spPr>
        <p:txBody>
          <a:bodyPr spcFirstLastPara="1" wrap="square" lIns="121900" tIns="121900" rIns="121900" bIns="121900" anchor="ctr" anchorCtr="0">
            <a:noAutofit/>
          </a:bodyPr>
          <a:lstStyle/>
          <a:p>
            <a:r>
              <a:rPr lang="en" sz="2400" b="1">
                <a:solidFill>
                  <a:srgbClr val="7F6000"/>
                </a:solidFill>
              </a:rPr>
              <a:t>REAL TIME</a:t>
            </a:r>
            <a:r>
              <a:rPr lang="en" sz="2400" b="1">
                <a:solidFill>
                  <a:srgbClr val="434343"/>
                </a:solidFill>
              </a:rPr>
              <a:t> </a:t>
            </a:r>
            <a:r>
              <a:rPr lang="en" sz="2400" b="1">
                <a:solidFill>
                  <a:srgbClr val="666666"/>
                </a:solidFill>
              </a:rPr>
              <a:t>PERFORMANCE MONITORING</a:t>
            </a:r>
            <a:endParaRPr sz="2400" b="1">
              <a:solidFill>
                <a:srgbClr val="666666"/>
              </a:solidFill>
            </a:endParaRPr>
          </a:p>
        </p:txBody>
      </p:sp>
      <p:grpSp>
        <p:nvGrpSpPr>
          <p:cNvPr id="310" name="Google Shape;310;p42"/>
          <p:cNvGrpSpPr/>
          <p:nvPr/>
        </p:nvGrpSpPr>
        <p:grpSpPr>
          <a:xfrm>
            <a:off x="545817" y="2646264"/>
            <a:ext cx="11199412" cy="1727485"/>
            <a:chOff x="1579866" y="2322568"/>
            <a:chExt cx="5971109" cy="645516"/>
          </a:xfrm>
        </p:grpSpPr>
        <p:sp>
          <p:nvSpPr>
            <p:cNvPr id="311" name="Google Shape;311;p42"/>
            <p:cNvSpPr/>
            <p:nvPr/>
          </p:nvSpPr>
          <p:spPr>
            <a:xfrm>
              <a:off x="3728375" y="2322568"/>
              <a:ext cx="3822600" cy="643500"/>
            </a:xfrm>
            <a:prstGeom prst="rect">
              <a:avLst/>
            </a:prstGeom>
            <a:solidFill>
              <a:srgbClr val="3B414A"/>
            </a:solidFill>
            <a:ln>
              <a:noFill/>
            </a:ln>
          </p:spPr>
          <p:txBody>
            <a:bodyPr spcFirstLastPara="1" wrap="square" lIns="121900" tIns="121900" rIns="121900" bIns="121900" anchor="ctr" anchorCtr="0">
              <a:noAutofit/>
            </a:bodyPr>
            <a:lstStyle/>
            <a:p>
              <a:pPr marL="609585" indent="-423323">
                <a:buSzPts val="1400"/>
                <a:buFont typeface="Avenir"/>
                <a:buChar char="●"/>
              </a:pPr>
              <a:endParaRPr sz="2400">
                <a:latin typeface="Avenir"/>
                <a:ea typeface="Avenir"/>
                <a:cs typeface="Avenir"/>
                <a:sym typeface="Avenir"/>
              </a:endParaRPr>
            </a:p>
          </p:txBody>
        </p:sp>
        <p:sp>
          <p:nvSpPr>
            <p:cNvPr id="312" name="Google Shape;312;p42"/>
            <p:cNvSpPr/>
            <p:nvPr/>
          </p:nvSpPr>
          <p:spPr>
            <a:xfrm flipH="1">
              <a:off x="2269675" y="2322569"/>
              <a:ext cx="1600500" cy="642600"/>
            </a:xfrm>
            <a:prstGeom prst="rect">
              <a:avLst/>
            </a:prstGeom>
            <a:solidFill>
              <a:srgbClr val="674EA7"/>
            </a:solidFill>
            <a:ln>
              <a:noFill/>
            </a:ln>
          </p:spPr>
          <p:txBody>
            <a:bodyPr spcFirstLastPara="1" wrap="square" lIns="121900" tIns="121900" rIns="121900" bIns="121900" anchor="ctr" anchorCtr="0">
              <a:noAutofit/>
            </a:bodyPr>
            <a:lstStyle/>
            <a:p>
              <a:endParaRPr sz="2400">
                <a:latin typeface="Avenir"/>
                <a:ea typeface="Avenir"/>
                <a:cs typeface="Avenir"/>
                <a:sym typeface="Avenir"/>
              </a:endParaRPr>
            </a:p>
          </p:txBody>
        </p:sp>
        <p:sp>
          <p:nvSpPr>
            <p:cNvPr id="313" name="Google Shape;313;p42"/>
            <p:cNvSpPr/>
            <p:nvPr/>
          </p:nvSpPr>
          <p:spPr>
            <a:xfrm rot="-5400000">
              <a:off x="3369822" y="2038464"/>
              <a:ext cx="643354" cy="1211698"/>
            </a:xfrm>
            <a:prstGeom prst="flowChartOffpageConnector">
              <a:avLst/>
            </a:prstGeom>
            <a:solidFill>
              <a:srgbClr val="674EA7"/>
            </a:solidFill>
            <a:ln>
              <a:noFill/>
            </a:ln>
          </p:spPr>
          <p:txBody>
            <a:bodyPr spcFirstLastPara="1" wrap="square" lIns="121900" tIns="121900" rIns="121900" bIns="121900" anchor="ctr" anchorCtr="0">
              <a:noAutofit/>
            </a:bodyPr>
            <a:lstStyle/>
            <a:p>
              <a:endParaRPr sz="2400">
                <a:latin typeface="Avenir"/>
                <a:ea typeface="Avenir"/>
                <a:cs typeface="Avenir"/>
                <a:sym typeface="Avenir"/>
              </a:endParaRPr>
            </a:p>
          </p:txBody>
        </p:sp>
        <p:sp>
          <p:nvSpPr>
            <p:cNvPr id="314" name="Google Shape;314;p42"/>
            <p:cNvSpPr/>
            <p:nvPr/>
          </p:nvSpPr>
          <p:spPr>
            <a:xfrm>
              <a:off x="2330578" y="2399944"/>
              <a:ext cx="1872900" cy="495900"/>
            </a:xfrm>
            <a:prstGeom prst="rect">
              <a:avLst/>
            </a:prstGeom>
            <a:noFill/>
            <a:ln>
              <a:noFill/>
            </a:ln>
          </p:spPr>
          <p:txBody>
            <a:bodyPr spcFirstLastPara="1" wrap="square" lIns="121900" tIns="121900" rIns="121900" bIns="121900" anchor="ctr" anchorCtr="0">
              <a:noAutofit/>
            </a:bodyPr>
            <a:lstStyle/>
            <a:p>
              <a:pPr>
                <a:buClr>
                  <a:schemeClr val="dk1"/>
                </a:buClr>
                <a:buSzPts val="1100"/>
              </a:pPr>
              <a:r>
                <a:rPr lang="en" sz="2400" b="1">
                  <a:solidFill>
                    <a:srgbClr val="FFFF00"/>
                  </a:solidFill>
                </a:rPr>
                <a:t>REAL TIME </a:t>
              </a:r>
              <a:r>
                <a:rPr lang="en" sz="2400" b="1">
                  <a:solidFill>
                    <a:schemeClr val="lt1"/>
                  </a:solidFill>
                </a:rPr>
                <a:t>PERFORMANCE ENHANCEMENT</a:t>
              </a:r>
              <a:endParaRPr sz="2400" b="1">
                <a:solidFill>
                  <a:schemeClr val="lt1"/>
                </a:solidFill>
              </a:endParaRPr>
            </a:p>
          </p:txBody>
        </p:sp>
        <p:sp>
          <p:nvSpPr>
            <p:cNvPr id="315" name="Google Shape;315;p42"/>
            <p:cNvSpPr/>
            <p:nvPr/>
          </p:nvSpPr>
          <p:spPr>
            <a:xfrm>
              <a:off x="1579866" y="2325483"/>
              <a:ext cx="690000" cy="642600"/>
            </a:xfrm>
            <a:prstGeom prst="rect">
              <a:avLst/>
            </a:prstGeom>
            <a:solidFill>
              <a:srgbClr val="674EA7"/>
            </a:solidFill>
            <a:ln>
              <a:noFill/>
            </a:ln>
          </p:spPr>
          <p:txBody>
            <a:bodyPr spcFirstLastPara="1" wrap="square" lIns="121900" tIns="121900" rIns="121900" bIns="121900" anchor="ctr" anchorCtr="0">
              <a:noAutofit/>
            </a:bodyPr>
            <a:lstStyle/>
            <a:p>
              <a:pPr algn="ctr"/>
              <a:r>
                <a:rPr lang="en" sz="3467" b="1">
                  <a:solidFill>
                    <a:srgbClr val="EAD1DC"/>
                  </a:solidFill>
                </a:rPr>
                <a:t>B</a:t>
              </a:r>
              <a:endParaRPr sz="3467" b="1">
                <a:solidFill>
                  <a:srgbClr val="EAD1DC"/>
                </a:solidFill>
              </a:endParaRPr>
            </a:p>
          </p:txBody>
        </p:sp>
      </p:grpSp>
      <p:sp>
        <p:nvSpPr>
          <p:cNvPr id="316" name="Google Shape;316;p42"/>
          <p:cNvSpPr/>
          <p:nvPr/>
        </p:nvSpPr>
        <p:spPr>
          <a:xfrm>
            <a:off x="5668367" y="2654067"/>
            <a:ext cx="5938400" cy="1640400"/>
          </a:xfrm>
          <a:prstGeom prst="rect">
            <a:avLst/>
          </a:prstGeom>
          <a:solidFill>
            <a:srgbClr val="3B414A"/>
          </a:solidFill>
          <a:ln>
            <a:noFill/>
          </a:ln>
        </p:spPr>
        <p:txBody>
          <a:bodyPr spcFirstLastPara="1" wrap="square" lIns="121900" tIns="121900" rIns="121900" bIns="121900" anchor="ctr" anchorCtr="0">
            <a:noAutofit/>
          </a:bodyPr>
          <a:lstStyle/>
          <a:p>
            <a:pPr marL="609585" indent="-440256">
              <a:lnSpc>
                <a:spcPct val="150000"/>
              </a:lnSpc>
              <a:buClr>
                <a:srgbClr val="CBEEFD"/>
              </a:buClr>
              <a:buSzPts val="1600"/>
              <a:buFont typeface="Avenir"/>
              <a:buChar char="●"/>
            </a:pPr>
            <a:r>
              <a:rPr lang="en" sz="2133">
                <a:solidFill>
                  <a:srgbClr val="CBEEFD"/>
                </a:solidFill>
                <a:latin typeface="Avenir"/>
                <a:ea typeface="Avenir"/>
                <a:cs typeface="Avenir"/>
                <a:sym typeface="Avenir"/>
              </a:rPr>
              <a:t>Fuel Optimization</a:t>
            </a:r>
            <a:endParaRPr sz="2133">
              <a:solidFill>
                <a:srgbClr val="CBEEFD"/>
              </a:solidFill>
              <a:latin typeface="Avenir"/>
              <a:ea typeface="Avenir"/>
              <a:cs typeface="Avenir"/>
              <a:sym typeface="Avenir"/>
            </a:endParaRPr>
          </a:p>
          <a:p>
            <a:pPr marL="609585" indent="-440256">
              <a:lnSpc>
                <a:spcPct val="150000"/>
              </a:lnSpc>
              <a:buClr>
                <a:srgbClr val="CBEEFD"/>
              </a:buClr>
              <a:buSzPts val="1600"/>
              <a:buFont typeface="Roboto"/>
              <a:buChar char="●"/>
            </a:pPr>
            <a:r>
              <a:rPr lang="en" sz="2133">
                <a:solidFill>
                  <a:srgbClr val="CBEEFD"/>
                </a:solidFill>
                <a:latin typeface="Avenir"/>
                <a:ea typeface="Avenir"/>
                <a:cs typeface="Avenir"/>
                <a:sym typeface="Avenir"/>
              </a:rPr>
              <a:t>Predictive Maintenance </a:t>
            </a:r>
            <a:endParaRPr sz="2133">
              <a:solidFill>
                <a:srgbClr val="CBEEFD"/>
              </a:solidFill>
              <a:latin typeface="Avenir"/>
              <a:ea typeface="Avenir"/>
              <a:cs typeface="Avenir"/>
              <a:sym typeface="Avenir"/>
            </a:endParaRPr>
          </a:p>
        </p:txBody>
      </p:sp>
      <p:grpSp>
        <p:nvGrpSpPr>
          <p:cNvPr id="317" name="Google Shape;317;p42"/>
          <p:cNvGrpSpPr/>
          <p:nvPr/>
        </p:nvGrpSpPr>
        <p:grpSpPr>
          <a:xfrm>
            <a:off x="545538" y="4465934"/>
            <a:ext cx="11226413" cy="1722100"/>
            <a:chOff x="1593000" y="2322565"/>
            <a:chExt cx="5957975" cy="643503"/>
          </a:xfrm>
        </p:grpSpPr>
        <p:sp>
          <p:nvSpPr>
            <p:cNvPr id="318" name="Google Shape;318;p42"/>
            <p:cNvSpPr/>
            <p:nvPr/>
          </p:nvSpPr>
          <p:spPr>
            <a:xfrm>
              <a:off x="3728375" y="2322568"/>
              <a:ext cx="3822600" cy="643500"/>
            </a:xfrm>
            <a:prstGeom prst="rect">
              <a:avLst/>
            </a:prstGeom>
            <a:solidFill>
              <a:srgbClr val="0A1425"/>
            </a:solidFill>
            <a:ln>
              <a:noFill/>
            </a:ln>
          </p:spPr>
          <p:txBody>
            <a:bodyPr spcFirstLastPara="1" wrap="square" lIns="121900" tIns="121900" rIns="121900" bIns="121900" anchor="ctr" anchorCtr="0">
              <a:noAutofit/>
            </a:bodyPr>
            <a:lstStyle/>
            <a:p>
              <a:endParaRPr sz="2400">
                <a:latin typeface="Avenir"/>
                <a:ea typeface="Avenir"/>
                <a:cs typeface="Avenir"/>
                <a:sym typeface="Avenir"/>
              </a:endParaRPr>
            </a:p>
          </p:txBody>
        </p:sp>
        <p:sp>
          <p:nvSpPr>
            <p:cNvPr id="319" name="Google Shape;319;p42"/>
            <p:cNvSpPr/>
            <p:nvPr/>
          </p:nvSpPr>
          <p:spPr>
            <a:xfrm flipH="1">
              <a:off x="2283035" y="2322579"/>
              <a:ext cx="1609500" cy="642600"/>
            </a:xfrm>
            <a:prstGeom prst="rect">
              <a:avLst/>
            </a:prstGeom>
            <a:solidFill>
              <a:srgbClr val="073763"/>
            </a:solidFill>
            <a:ln>
              <a:noFill/>
            </a:ln>
          </p:spPr>
          <p:txBody>
            <a:bodyPr spcFirstLastPara="1" wrap="square" lIns="121900" tIns="121900" rIns="121900" bIns="121900" anchor="ctr" anchorCtr="0">
              <a:noAutofit/>
            </a:bodyPr>
            <a:lstStyle/>
            <a:p>
              <a:endParaRPr sz="2400">
                <a:latin typeface="Avenir"/>
                <a:ea typeface="Avenir"/>
                <a:cs typeface="Avenir"/>
                <a:sym typeface="Avenir"/>
              </a:endParaRPr>
            </a:p>
          </p:txBody>
        </p:sp>
        <p:sp>
          <p:nvSpPr>
            <p:cNvPr id="320" name="Google Shape;320;p42"/>
            <p:cNvSpPr/>
            <p:nvPr/>
          </p:nvSpPr>
          <p:spPr>
            <a:xfrm rot="-5400000">
              <a:off x="3263838" y="1954212"/>
              <a:ext cx="643354" cy="1380059"/>
            </a:xfrm>
            <a:prstGeom prst="flowChartOffpageConnector">
              <a:avLst/>
            </a:prstGeom>
            <a:solidFill>
              <a:srgbClr val="073763"/>
            </a:solidFill>
            <a:ln>
              <a:noFill/>
            </a:ln>
          </p:spPr>
          <p:txBody>
            <a:bodyPr spcFirstLastPara="1" wrap="square" lIns="121900" tIns="121900" rIns="121900" bIns="121900" anchor="ctr" anchorCtr="0">
              <a:noAutofit/>
            </a:bodyPr>
            <a:lstStyle/>
            <a:p>
              <a:endParaRPr sz="2400">
                <a:latin typeface="Avenir"/>
                <a:ea typeface="Avenir"/>
                <a:cs typeface="Avenir"/>
                <a:sym typeface="Avenir"/>
              </a:endParaRPr>
            </a:p>
          </p:txBody>
        </p:sp>
        <p:sp>
          <p:nvSpPr>
            <p:cNvPr id="321" name="Google Shape;321;p42"/>
            <p:cNvSpPr/>
            <p:nvPr/>
          </p:nvSpPr>
          <p:spPr>
            <a:xfrm>
              <a:off x="2324272" y="2407259"/>
              <a:ext cx="1796400" cy="495900"/>
            </a:xfrm>
            <a:prstGeom prst="rect">
              <a:avLst/>
            </a:prstGeom>
            <a:noFill/>
            <a:ln>
              <a:noFill/>
            </a:ln>
          </p:spPr>
          <p:txBody>
            <a:bodyPr spcFirstLastPara="1" wrap="square" lIns="121900" tIns="121900" rIns="121900" bIns="121900" anchor="ctr" anchorCtr="0">
              <a:noAutofit/>
            </a:bodyPr>
            <a:lstStyle/>
            <a:p>
              <a:pPr>
                <a:buClr>
                  <a:schemeClr val="dk1"/>
                </a:buClr>
                <a:buSzPts val="1100"/>
              </a:pPr>
              <a:r>
                <a:rPr lang="en" sz="2400" b="1">
                  <a:solidFill>
                    <a:srgbClr val="7F6000"/>
                  </a:solidFill>
                </a:rPr>
                <a:t>REAL TIME</a:t>
              </a:r>
              <a:r>
                <a:rPr lang="en" sz="2400" b="1">
                  <a:solidFill>
                    <a:schemeClr val="lt1"/>
                  </a:solidFill>
                </a:rPr>
                <a:t> </a:t>
              </a:r>
              <a:r>
                <a:rPr lang="en" sz="2400" b="1">
                  <a:solidFill>
                    <a:srgbClr val="666666"/>
                  </a:solidFill>
                </a:rPr>
                <a:t>ALERTS AND DECISION SUPPORT</a:t>
              </a:r>
              <a:endParaRPr sz="2800" b="1">
                <a:solidFill>
                  <a:srgbClr val="666666"/>
                </a:solidFill>
              </a:endParaRPr>
            </a:p>
          </p:txBody>
        </p:sp>
        <p:sp>
          <p:nvSpPr>
            <p:cNvPr id="322" name="Google Shape;322;p42"/>
            <p:cNvSpPr/>
            <p:nvPr/>
          </p:nvSpPr>
          <p:spPr>
            <a:xfrm>
              <a:off x="1593000" y="2322568"/>
              <a:ext cx="690000" cy="642300"/>
            </a:xfrm>
            <a:prstGeom prst="rect">
              <a:avLst/>
            </a:prstGeom>
            <a:solidFill>
              <a:srgbClr val="073763"/>
            </a:solidFill>
            <a:ln>
              <a:noFill/>
            </a:ln>
            <a:effectLst>
              <a:outerShdw blurRad="71438" dist="28575" algn="bl" rotWithShape="0">
                <a:srgbClr val="000000">
                  <a:alpha val="17000"/>
                </a:srgbClr>
              </a:outerShdw>
            </a:effectLst>
          </p:spPr>
          <p:txBody>
            <a:bodyPr spcFirstLastPara="1" wrap="square" lIns="121900" tIns="121900" rIns="121900" bIns="121900" anchor="ctr" anchorCtr="0">
              <a:noAutofit/>
            </a:bodyPr>
            <a:lstStyle/>
            <a:p>
              <a:pPr algn="ctr">
                <a:buClr>
                  <a:schemeClr val="dk1"/>
                </a:buClr>
                <a:buSzPts val="1100"/>
              </a:pPr>
              <a:r>
                <a:rPr lang="en" sz="3467" b="1">
                  <a:solidFill>
                    <a:srgbClr val="434343"/>
                  </a:solidFill>
                </a:rPr>
                <a:t>C</a:t>
              </a:r>
              <a:endParaRPr sz="2400" b="1">
                <a:solidFill>
                  <a:srgbClr val="434343"/>
                </a:solidFill>
              </a:endParaRPr>
            </a:p>
          </p:txBody>
        </p:sp>
      </p:grpSp>
      <p:sp>
        <p:nvSpPr>
          <p:cNvPr id="323" name="Google Shape;323;p42"/>
          <p:cNvSpPr/>
          <p:nvPr/>
        </p:nvSpPr>
        <p:spPr>
          <a:xfrm>
            <a:off x="5607267" y="4514467"/>
            <a:ext cx="5938400" cy="1624800"/>
          </a:xfrm>
          <a:prstGeom prst="rect">
            <a:avLst/>
          </a:prstGeom>
          <a:solidFill>
            <a:srgbClr val="0A1425"/>
          </a:solidFill>
          <a:ln>
            <a:noFill/>
          </a:ln>
        </p:spPr>
        <p:txBody>
          <a:bodyPr spcFirstLastPara="1" wrap="square" lIns="121900" tIns="121900" rIns="121900" bIns="121900" anchor="ctr" anchorCtr="0">
            <a:noAutofit/>
          </a:bodyPr>
          <a:lstStyle/>
          <a:p>
            <a:pPr marL="609585" indent="-440256">
              <a:lnSpc>
                <a:spcPct val="150000"/>
              </a:lnSpc>
              <a:buClr>
                <a:srgbClr val="666666"/>
              </a:buClr>
              <a:buSzPts val="1600"/>
              <a:buFont typeface="Avenir"/>
              <a:buChar char="●"/>
            </a:pPr>
            <a:r>
              <a:rPr lang="en" sz="2133">
                <a:solidFill>
                  <a:srgbClr val="666666"/>
                </a:solidFill>
                <a:latin typeface="Avenir"/>
                <a:ea typeface="Avenir"/>
                <a:cs typeface="Avenir"/>
                <a:sym typeface="Avenir"/>
              </a:rPr>
              <a:t>Real Time Notifications and Advisory</a:t>
            </a:r>
            <a:endParaRPr sz="2133">
              <a:solidFill>
                <a:srgbClr val="666666"/>
              </a:solidFill>
              <a:latin typeface="Avenir"/>
              <a:ea typeface="Avenir"/>
              <a:cs typeface="Avenir"/>
              <a:sym typeface="Avenir"/>
            </a:endParaRPr>
          </a:p>
          <a:p>
            <a:pPr marL="1219170" lvl="1" indent="-440256">
              <a:lnSpc>
                <a:spcPct val="150000"/>
              </a:lnSpc>
              <a:buClr>
                <a:srgbClr val="666666"/>
              </a:buClr>
              <a:buSzPts val="1600"/>
              <a:buFont typeface="Roboto"/>
              <a:buChar char="○"/>
            </a:pPr>
            <a:r>
              <a:rPr lang="en" sz="2133">
                <a:solidFill>
                  <a:srgbClr val="666666"/>
                </a:solidFill>
                <a:latin typeface="Avenir"/>
                <a:ea typeface="Avenir"/>
                <a:cs typeface="Avenir"/>
                <a:sym typeface="Avenir"/>
              </a:rPr>
              <a:t>Safety and Reliability</a:t>
            </a:r>
            <a:endParaRPr sz="2133">
              <a:solidFill>
                <a:srgbClr val="666666"/>
              </a:solidFill>
              <a:latin typeface="Avenir"/>
              <a:ea typeface="Avenir"/>
              <a:cs typeface="Avenir"/>
              <a:sym typeface="Avenir"/>
            </a:endParaRPr>
          </a:p>
          <a:p>
            <a:pPr marL="1219170" lvl="1" indent="-440256">
              <a:lnSpc>
                <a:spcPct val="150000"/>
              </a:lnSpc>
              <a:buClr>
                <a:srgbClr val="666666"/>
              </a:buClr>
              <a:buSzPts val="1600"/>
              <a:buFont typeface="Avenir"/>
              <a:buChar char="○"/>
            </a:pPr>
            <a:r>
              <a:rPr lang="en" sz="2133">
                <a:solidFill>
                  <a:srgbClr val="666666"/>
                </a:solidFill>
                <a:latin typeface="Avenir"/>
                <a:ea typeface="Avenir"/>
                <a:cs typeface="Avenir"/>
                <a:sym typeface="Avenir"/>
              </a:rPr>
              <a:t>Compliance</a:t>
            </a:r>
            <a:endParaRPr sz="2133">
              <a:solidFill>
                <a:srgbClr val="666666"/>
              </a:solidFill>
              <a:latin typeface="Avenir"/>
              <a:ea typeface="Avenir"/>
              <a:cs typeface="Avenir"/>
              <a:sym typeface="Avenir"/>
            </a:endParaRPr>
          </a:p>
        </p:txBody>
      </p:sp>
      <p:sp>
        <p:nvSpPr>
          <p:cNvPr id="324" name="Google Shape;324;p42"/>
          <p:cNvSpPr/>
          <p:nvPr/>
        </p:nvSpPr>
        <p:spPr>
          <a:xfrm>
            <a:off x="532300" y="2646233"/>
            <a:ext cx="11226400" cy="1722000"/>
          </a:xfrm>
          <a:prstGeom prst="rect">
            <a:avLst/>
          </a:prstGeom>
          <a:noFill/>
          <a:ln w="38100" cap="flat" cmpd="sng">
            <a:solidFill>
              <a:srgbClr val="CBEEFD"/>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Avenir"/>
              <a:ea typeface="Avenir"/>
              <a:cs typeface="Avenir"/>
              <a:sym typeface="Aveni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3"/>
          <p:cNvSpPr/>
          <p:nvPr/>
        </p:nvSpPr>
        <p:spPr>
          <a:xfrm>
            <a:off x="0" y="0"/>
            <a:ext cx="12192000" cy="6243600"/>
          </a:xfrm>
          <a:prstGeom prst="rect">
            <a:avLst/>
          </a:prstGeom>
          <a:solidFill>
            <a:srgbClr val="0A1425"/>
          </a:solidFill>
          <a:ln>
            <a:noFill/>
          </a:ln>
        </p:spPr>
        <p:txBody>
          <a:bodyPr spcFirstLastPara="1" wrap="square" lIns="121900" tIns="121900" rIns="121900" bIns="121900" anchor="ctr" anchorCtr="0">
            <a:noAutofit/>
          </a:bodyPr>
          <a:lstStyle/>
          <a:p>
            <a:endParaRPr sz="2400"/>
          </a:p>
        </p:txBody>
      </p:sp>
      <p:sp>
        <p:nvSpPr>
          <p:cNvPr id="330" name="Google Shape;330;p43"/>
          <p:cNvSpPr txBox="1">
            <a:spLocks noGrp="1"/>
          </p:cNvSpPr>
          <p:nvPr>
            <p:ph type="title"/>
          </p:nvPr>
        </p:nvSpPr>
        <p:spPr>
          <a:xfrm>
            <a:off x="49464" y="62005"/>
            <a:ext cx="9842000" cy="805600"/>
          </a:xfrm>
          <a:prstGeom prst="rect">
            <a:avLst/>
          </a:prstGeom>
          <a:noFill/>
          <a:ln>
            <a:noFill/>
          </a:ln>
        </p:spPr>
        <p:txBody>
          <a:bodyPr spcFirstLastPara="1" vert="horz" wrap="square" lIns="60933" tIns="60933" rIns="60933" bIns="60933" rtlCol="0" anchor="ctr" anchorCtr="0">
            <a:noAutofit/>
          </a:bodyPr>
          <a:lstStyle/>
          <a:p>
            <a:pPr>
              <a:buClr>
                <a:schemeClr val="dk1"/>
              </a:buClr>
              <a:buSzPts val="3200"/>
            </a:pPr>
            <a:r>
              <a:rPr lang="en" b="1">
                <a:solidFill>
                  <a:schemeClr val="lt1"/>
                </a:solidFill>
              </a:rPr>
              <a:t>Fuel Saving Application: TFOC</a:t>
            </a:r>
            <a:endParaRPr sz="4267" b="1">
              <a:solidFill>
                <a:schemeClr val="lt1"/>
              </a:solidFill>
            </a:endParaRPr>
          </a:p>
        </p:txBody>
      </p:sp>
      <p:sp>
        <p:nvSpPr>
          <p:cNvPr id="331" name="Google Shape;331;p43"/>
          <p:cNvSpPr txBox="1"/>
          <p:nvPr/>
        </p:nvSpPr>
        <p:spPr>
          <a:xfrm>
            <a:off x="49467" y="740567"/>
            <a:ext cx="11839600" cy="805600"/>
          </a:xfrm>
          <a:prstGeom prst="rect">
            <a:avLst/>
          </a:prstGeom>
          <a:noFill/>
          <a:ln>
            <a:noFill/>
          </a:ln>
        </p:spPr>
        <p:txBody>
          <a:bodyPr spcFirstLastPara="1" wrap="square" lIns="121900" tIns="121900" rIns="121900" bIns="121900" anchor="t" anchorCtr="0">
            <a:noAutofit/>
          </a:bodyPr>
          <a:lstStyle/>
          <a:p>
            <a:r>
              <a:rPr lang="en" sz="1600">
                <a:solidFill>
                  <a:srgbClr val="D2D5DA"/>
                </a:solidFill>
                <a:latin typeface="Avenir"/>
                <a:ea typeface="Avenir"/>
                <a:cs typeface="Avenir"/>
                <a:sym typeface="Avenir"/>
              </a:rPr>
              <a:t>Total Fuel Oil Consumption (TFOC) :This big data based advanced analytics application optimizes total fuel oil consumption (TFOC) over a voyage through optimal ship heading and effective speed recommendation.</a:t>
            </a:r>
            <a:endParaRPr sz="1600">
              <a:solidFill>
                <a:srgbClr val="D2D5DA"/>
              </a:solidFill>
              <a:latin typeface="Avenir"/>
              <a:ea typeface="Avenir"/>
              <a:cs typeface="Avenir"/>
              <a:sym typeface="Avenir"/>
            </a:endParaRPr>
          </a:p>
        </p:txBody>
      </p:sp>
      <p:pic>
        <p:nvPicPr>
          <p:cNvPr id="332" name="Google Shape;332;p43"/>
          <p:cNvPicPr preferRelativeResize="0"/>
          <p:nvPr/>
        </p:nvPicPr>
        <p:blipFill>
          <a:blip r:embed="rId3">
            <a:alphaModFix/>
          </a:blip>
          <a:stretch>
            <a:fillRect/>
          </a:stretch>
        </p:blipFill>
        <p:spPr>
          <a:xfrm>
            <a:off x="5809667" y="2029968"/>
            <a:ext cx="5133167" cy="3574033"/>
          </a:xfrm>
          <a:prstGeom prst="rect">
            <a:avLst/>
          </a:prstGeom>
          <a:noFill/>
          <a:ln>
            <a:noFill/>
          </a:ln>
        </p:spPr>
      </p:pic>
      <p:sp>
        <p:nvSpPr>
          <p:cNvPr id="333" name="Google Shape;333;p43"/>
          <p:cNvSpPr txBox="1">
            <a:spLocks noGrp="1"/>
          </p:cNvSpPr>
          <p:nvPr>
            <p:ph type="sldNum" idx="4294967295"/>
          </p:nvPr>
        </p:nvSpPr>
        <p:spPr>
          <a:xfrm>
            <a:off x="11675852" y="6466355"/>
            <a:ext cx="327200" cy="302800"/>
          </a:xfrm>
          <a:prstGeom prst="rect">
            <a:avLst/>
          </a:prstGeom>
          <a:noFill/>
          <a:ln>
            <a:noFill/>
          </a:ln>
        </p:spPr>
        <p:txBody>
          <a:bodyPr spcFirstLastPara="1" vert="horz" wrap="square" lIns="37633" tIns="37633" rIns="37633" bIns="37633" rtlCol="0" anchor="b" anchorCtr="0">
            <a:noAutofit/>
          </a:bodyPr>
          <a:lstStyle/>
          <a:p>
            <a:pPr algn="l">
              <a:buClr>
                <a:srgbClr val="000000"/>
              </a:buClr>
            </a:pPr>
            <a:fld id="{00000000-1234-1234-1234-123412341234}" type="slidenum">
              <a:rPr lang="en" sz="1333"/>
              <a:pPr algn="l">
                <a:buClr>
                  <a:srgbClr val="000000"/>
                </a:buClr>
              </a:pPr>
              <a:t>11</a:t>
            </a:fld>
            <a:endParaRPr sz="1333"/>
          </a:p>
        </p:txBody>
      </p:sp>
      <p:sp>
        <p:nvSpPr>
          <p:cNvPr id="334" name="Google Shape;334;p43"/>
          <p:cNvSpPr/>
          <p:nvPr/>
        </p:nvSpPr>
        <p:spPr>
          <a:xfrm>
            <a:off x="299300" y="1615967"/>
            <a:ext cx="4445600" cy="1222000"/>
          </a:xfrm>
          <a:prstGeom prst="roundRect">
            <a:avLst>
              <a:gd name="adj" fmla="val 16667"/>
            </a:avLst>
          </a:prstGeom>
          <a:solidFill>
            <a:srgbClr val="0B5394"/>
          </a:solidFill>
          <a:ln>
            <a:noFill/>
          </a:ln>
        </p:spPr>
        <p:txBody>
          <a:bodyPr spcFirstLastPara="1" wrap="square" lIns="121900" tIns="121900" rIns="121900" bIns="121900" anchor="ctr" anchorCtr="0">
            <a:noAutofit/>
          </a:bodyPr>
          <a:lstStyle/>
          <a:p>
            <a:pPr algn="ctr">
              <a:buClr>
                <a:schemeClr val="dk1"/>
              </a:buClr>
              <a:buSzPts val="1100"/>
            </a:pPr>
            <a:r>
              <a:rPr lang="en" sz="1600" b="1">
                <a:solidFill>
                  <a:srgbClr val="CBEEFD"/>
                </a:solidFill>
              </a:rPr>
              <a:t>SHIP HEADING AND SPEED GUIDANCE</a:t>
            </a:r>
            <a:endParaRPr sz="1600" b="1">
              <a:solidFill>
                <a:srgbClr val="CBEEFD"/>
              </a:solidFill>
            </a:endParaRPr>
          </a:p>
        </p:txBody>
      </p:sp>
      <p:sp>
        <p:nvSpPr>
          <p:cNvPr id="335" name="Google Shape;335;p43"/>
          <p:cNvSpPr/>
          <p:nvPr/>
        </p:nvSpPr>
        <p:spPr>
          <a:xfrm>
            <a:off x="299300" y="3119833"/>
            <a:ext cx="4445600" cy="1222000"/>
          </a:xfrm>
          <a:prstGeom prst="roundRect">
            <a:avLst>
              <a:gd name="adj" fmla="val 16667"/>
            </a:avLst>
          </a:prstGeom>
          <a:solidFill>
            <a:srgbClr val="0B5394"/>
          </a:solidFill>
          <a:ln>
            <a:noFill/>
          </a:ln>
        </p:spPr>
        <p:txBody>
          <a:bodyPr spcFirstLastPara="1" wrap="square" lIns="121900" tIns="121900" rIns="121900" bIns="121900" anchor="ctr" anchorCtr="0">
            <a:noAutofit/>
          </a:bodyPr>
          <a:lstStyle/>
          <a:p>
            <a:pPr algn="ctr">
              <a:buClr>
                <a:schemeClr val="dk1"/>
              </a:buClr>
              <a:buSzPts val="1100"/>
            </a:pPr>
            <a:r>
              <a:rPr lang="en" sz="1600" b="1">
                <a:solidFill>
                  <a:srgbClr val="CBEEFD"/>
                </a:solidFill>
              </a:rPr>
              <a:t>KEY VOYAGE METRICS INCLUDING REAL TIME $$ SAVINGS</a:t>
            </a:r>
            <a:endParaRPr sz="1600" b="1">
              <a:solidFill>
                <a:srgbClr val="CBEEFD"/>
              </a:solidFill>
            </a:endParaRPr>
          </a:p>
        </p:txBody>
      </p:sp>
      <p:sp>
        <p:nvSpPr>
          <p:cNvPr id="336" name="Google Shape;336;p43"/>
          <p:cNvSpPr/>
          <p:nvPr/>
        </p:nvSpPr>
        <p:spPr>
          <a:xfrm>
            <a:off x="299300" y="4623700"/>
            <a:ext cx="4445600" cy="1222000"/>
          </a:xfrm>
          <a:prstGeom prst="roundRect">
            <a:avLst>
              <a:gd name="adj" fmla="val 16667"/>
            </a:avLst>
          </a:prstGeom>
          <a:solidFill>
            <a:srgbClr val="0B5394"/>
          </a:solidFill>
          <a:ln>
            <a:noFill/>
          </a:ln>
        </p:spPr>
        <p:txBody>
          <a:bodyPr spcFirstLastPara="1" wrap="square" lIns="121900" tIns="121900" rIns="121900" bIns="121900" anchor="ctr" anchorCtr="0">
            <a:noAutofit/>
          </a:bodyPr>
          <a:lstStyle/>
          <a:p>
            <a:pPr algn="ctr">
              <a:buClr>
                <a:schemeClr val="dk1"/>
              </a:buClr>
              <a:buSzPts val="1100"/>
            </a:pPr>
            <a:r>
              <a:rPr lang="en" sz="1600" b="1">
                <a:solidFill>
                  <a:srgbClr val="CBEEFD"/>
                </a:solidFill>
              </a:rPr>
              <a:t>BENCHMARKING AGAINST A GIVEN REFERENCE</a:t>
            </a:r>
            <a:endParaRPr sz="1600" b="1">
              <a:solidFill>
                <a:srgbClr val="CBEEFD"/>
              </a:solidFill>
            </a:endParaRPr>
          </a:p>
        </p:txBody>
      </p:sp>
      <p:sp>
        <p:nvSpPr>
          <p:cNvPr id="337" name="Google Shape;337;p43"/>
          <p:cNvSpPr/>
          <p:nvPr/>
        </p:nvSpPr>
        <p:spPr>
          <a:xfrm>
            <a:off x="9309800" y="234400"/>
            <a:ext cx="2551200" cy="460800"/>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solidFill>
                  <a:schemeClr val="lt1"/>
                </a:solidFill>
              </a:rPr>
              <a:t>Cost Savings</a:t>
            </a:r>
            <a:endParaRPr sz="240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pic>
        <p:nvPicPr>
          <p:cNvPr id="342" name="Google Shape;342;p44"/>
          <p:cNvPicPr preferRelativeResize="0"/>
          <p:nvPr/>
        </p:nvPicPr>
        <p:blipFill>
          <a:blip r:embed="rId3">
            <a:alphaModFix amt="15000"/>
          </a:blip>
          <a:stretch>
            <a:fillRect/>
          </a:stretch>
        </p:blipFill>
        <p:spPr>
          <a:xfrm>
            <a:off x="1446700" y="738334"/>
            <a:ext cx="9101067" cy="5838100"/>
          </a:xfrm>
          <a:prstGeom prst="rect">
            <a:avLst/>
          </a:prstGeom>
          <a:noFill/>
          <a:ln w="9525" cap="flat" cmpd="sng">
            <a:solidFill>
              <a:schemeClr val="dk1"/>
            </a:solidFill>
            <a:prstDash val="solid"/>
            <a:round/>
            <a:headEnd type="none" w="sm" len="sm"/>
            <a:tailEnd type="none" w="sm" len="sm"/>
          </a:ln>
        </p:spPr>
      </p:pic>
      <p:sp>
        <p:nvSpPr>
          <p:cNvPr id="343" name="Google Shape;343;p44"/>
          <p:cNvSpPr/>
          <p:nvPr/>
        </p:nvSpPr>
        <p:spPr>
          <a:xfrm>
            <a:off x="783700" y="2142667"/>
            <a:ext cx="9940000" cy="2100800"/>
          </a:xfrm>
          <a:prstGeom prst="roundRect">
            <a:avLst>
              <a:gd name="adj" fmla="val 7142"/>
            </a:avLst>
          </a:prstGeom>
          <a:solidFill>
            <a:schemeClr val="dk2"/>
          </a:solidFill>
          <a:ln>
            <a:noFill/>
          </a:ln>
        </p:spPr>
        <p:txBody>
          <a:bodyPr spcFirstLastPara="1" wrap="square" lIns="79567" tIns="39767" rIns="79567" bIns="39767" anchor="ctr" anchorCtr="0">
            <a:noAutofit/>
          </a:bodyPr>
          <a:lstStyle/>
          <a:p>
            <a:pPr algn="ctr"/>
            <a:endParaRPr sz="1867">
              <a:solidFill>
                <a:srgbClr val="FFFFFF"/>
              </a:solidFill>
              <a:latin typeface="Calibri"/>
              <a:ea typeface="Calibri"/>
              <a:cs typeface="Calibri"/>
              <a:sym typeface="Calibri"/>
            </a:endParaRPr>
          </a:p>
        </p:txBody>
      </p:sp>
      <p:pic>
        <p:nvPicPr>
          <p:cNvPr id="344" name="Google Shape;344;p44"/>
          <p:cNvPicPr preferRelativeResize="0"/>
          <p:nvPr/>
        </p:nvPicPr>
        <p:blipFill rotWithShape="1">
          <a:blip r:embed="rId4">
            <a:alphaModFix/>
          </a:blip>
          <a:srcRect/>
          <a:stretch/>
        </p:blipFill>
        <p:spPr>
          <a:xfrm>
            <a:off x="2118" y="2118"/>
            <a:ext cx="2117" cy="2117"/>
          </a:xfrm>
          <a:prstGeom prst="rect">
            <a:avLst/>
          </a:prstGeom>
          <a:noFill/>
          <a:ln>
            <a:noFill/>
          </a:ln>
        </p:spPr>
      </p:pic>
      <p:sp>
        <p:nvSpPr>
          <p:cNvPr id="345" name="Google Shape;345;p44"/>
          <p:cNvSpPr txBox="1"/>
          <p:nvPr/>
        </p:nvSpPr>
        <p:spPr>
          <a:xfrm>
            <a:off x="7701867" y="6383833"/>
            <a:ext cx="2759200" cy="268000"/>
          </a:xfrm>
          <a:prstGeom prst="rect">
            <a:avLst/>
          </a:prstGeom>
          <a:noFill/>
          <a:ln>
            <a:noFill/>
          </a:ln>
        </p:spPr>
        <p:txBody>
          <a:bodyPr spcFirstLastPara="1" wrap="square" lIns="121900" tIns="121900" rIns="121900" bIns="121900" anchor="t" anchorCtr="0">
            <a:noAutofit/>
          </a:bodyPr>
          <a:lstStyle/>
          <a:p>
            <a:pPr algn="ctr">
              <a:buClr>
                <a:schemeClr val="dk1"/>
              </a:buClr>
              <a:buSzPts val="1100"/>
            </a:pPr>
            <a:r>
              <a:rPr lang="en" sz="1333">
                <a:solidFill>
                  <a:srgbClr val="888888"/>
                </a:solidFill>
                <a:latin typeface="Avenir"/>
                <a:ea typeface="Avenir"/>
                <a:cs typeface="Avenir"/>
                <a:sym typeface="Avenir"/>
              </a:rPr>
              <a:t>Proprietary &amp; Confidential</a:t>
            </a:r>
            <a:endParaRPr sz="1333">
              <a:solidFill>
                <a:srgbClr val="888888"/>
              </a:solidFill>
              <a:latin typeface="Avenir"/>
              <a:ea typeface="Avenir"/>
              <a:cs typeface="Avenir"/>
              <a:sym typeface="Avenir"/>
            </a:endParaRPr>
          </a:p>
          <a:p>
            <a:endParaRPr sz="2400"/>
          </a:p>
        </p:txBody>
      </p:sp>
      <p:sp>
        <p:nvSpPr>
          <p:cNvPr id="346" name="Google Shape;346;p44"/>
          <p:cNvSpPr txBox="1"/>
          <p:nvPr/>
        </p:nvSpPr>
        <p:spPr>
          <a:xfrm>
            <a:off x="1329633" y="2447500"/>
            <a:ext cx="1292400" cy="1623200"/>
          </a:xfrm>
          <a:prstGeom prst="rect">
            <a:avLst/>
          </a:prstGeom>
          <a:solidFill>
            <a:srgbClr val="FF9900"/>
          </a:solidFill>
          <a:ln>
            <a:noFill/>
          </a:ln>
        </p:spPr>
        <p:txBody>
          <a:bodyPr spcFirstLastPara="1" wrap="square" lIns="121900" tIns="121900" rIns="121900" bIns="121900" anchor="ctr" anchorCtr="0">
            <a:noAutofit/>
          </a:bodyPr>
          <a:lstStyle/>
          <a:p>
            <a:pPr algn="ctr">
              <a:buClr>
                <a:schemeClr val="dk1"/>
              </a:buClr>
              <a:buSzPts val="1100"/>
            </a:pPr>
            <a:endParaRPr sz="1467" b="1">
              <a:solidFill>
                <a:schemeClr val="dk1"/>
              </a:solidFill>
              <a:latin typeface="Avenir"/>
              <a:ea typeface="Avenir"/>
              <a:cs typeface="Avenir"/>
              <a:sym typeface="Avenir"/>
            </a:endParaRPr>
          </a:p>
          <a:p>
            <a:pPr algn="ctr">
              <a:buClr>
                <a:schemeClr val="dk1"/>
              </a:buClr>
              <a:buSzPts val="1100"/>
            </a:pPr>
            <a:r>
              <a:rPr lang="en" sz="1467" b="1">
                <a:solidFill>
                  <a:schemeClr val="dk1"/>
                </a:solidFill>
                <a:latin typeface="Avenir"/>
                <a:ea typeface="Avenir"/>
                <a:cs typeface="Avenir"/>
                <a:sym typeface="Avenir"/>
              </a:rPr>
              <a:t>Create Voyage Plan </a:t>
            </a:r>
            <a:endParaRPr sz="1467" b="1">
              <a:solidFill>
                <a:schemeClr val="dk1"/>
              </a:solidFill>
              <a:latin typeface="Avenir"/>
              <a:ea typeface="Avenir"/>
              <a:cs typeface="Avenir"/>
              <a:sym typeface="Avenir"/>
            </a:endParaRPr>
          </a:p>
          <a:p>
            <a:pPr algn="ctr">
              <a:buClr>
                <a:schemeClr val="dk1"/>
              </a:buClr>
              <a:buSzPts val="1100"/>
            </a:pPr>
            <a:endParaRPr sz="1467" b="1">
              <a:solidFill>
                <a:schemeClr val="dk1"/>
              </a:solidFill>
              <a:latin typeface="Avenir"/>
              <a:ea typeface="Avenir"/>
              <a:cs typeface="Avenir"/>
              <a:sym typeface="Avenir"/>
            </a:endParaRPr>
          </a:p>
          <a:p>
            <a:pPr algn="ctr"/>
            <a:endParaRPr sz="1467" b="1">
              <a:latin typeface="Avenir"/>
              <a:ea typeface="Avenir"/>
              <a:cs typeface="Avenir"/>
              <a:sym typeface="Avenir"/>
            </a:endParaRPr>
          </a:p>
        </p:txBody>
      </p:sp>
      <p:sp>
        <p:nvSpPr>
          <p:cNvPr id="347" name="Google Shape;347;p44"/>
          <p:cNvSpPr txBox="1"/>
          <p:nvPr/>
        </p:nvSpPr>
        <p:spPr>
          <a:xfrm>
            <a:off x="3856967" y="2381467"/>
            <a:ext cx="1420000" cy="1623200"/>
          </a:xfrm>
          <a:prstGeom prst="rect">
            <a:avLst/>
          </a:prstGeom>
          <a:solidFill>
            <a:srgbClr val="F1C232"/>
          </a:solidFill>
          <a:ln>
            <a:noFill/>
          </a:ln>
        </p:spPr>
        <p:txBody>
          <a:bodyPr spcFirstLastPara="1" wrap="square" lIns="121900" tIns="121900" rIns="121900" bIns="121900" anchor="ctr" anchorCtr="0">
            <a:noAutofit/>
          </a:bodyPr>
          <a:lstStyle/>
          <a:p>
            <a:pPr algn="ctr">
              <a:buClr>
                <a:schemeClr val="dk1"/>
              </a:buClr>
              <a:buSzPts val="1100"/>
            </a:pPr>
            <a:r>
              <a:rPr lang="en" sz="1467" b="1">
                <a:solidFill>
                  <a:schemeClr val="dk1"/>
                </a:solidFill>
                <a:latin typeface="Avenir"/>
                <a:ea typeface="Avenir"/>
                <a:cs typeface="Avenir"/>
                <a:sym typeface="Avenir"/>
              </a:rPr>
              <a:t>Identify Benchmark Consumption </a:t>
            </a:r>
            <a:endParaRPr sz="1467" b="1">
              <a:latin typeface="Avenir"/>
              <a:ea typeface="Avenir"/>
              <a:cs typeface="Avenir"/>
              <a:sym typeface="Avenir"/>
            </a:endParaRPr>
          </a:p>
        </p:txBody>
      </p:sp>
      <p:sp>
        <p:nvSpPr>
          <p:cNvPr id="348" name="Google Shape;348;p44"/>
          <p:cNvSpPr txBox="1"/>
          <p:nvPr/>
        </p:nvSpPr>
        <p:spPr>
          <a:xfrm>
            <a:off x="9283267" y="2381464"/>
            <a:ext cx="1292400" cy="1623200"/>
          </a:xfrm>
          <a:prstGeom prst="rect">
            <a:avLst/>
          </a:prstGeom>
          <a:solidFill>
            <a:srgbClr val="38761D"/>
          </a:solidFill>
          <a:ln>
            <a:noFill/>
          </a:ln>
        </p:spPr>
        <p:txBody>
          <a:bodyPr spcFirstLastPara="1" wrap="square" lIns="121900" tIns="121900" rIns="121900" bIns="121900" anchor="ctr" anchorCtr="0">
            <a:noAutofit/>
          </a:bodyPr>
          <a:lstStyle/>
          <a:p>
            <a:pPr algn="ctr"/>
            <a:r>
              <a:rPr lang="en" sz="1467" b="1">
                <a:solidFill>
                  <a:srgbClr val="FFFFFF"/>
                </a:solidFill>
                <a:latin typeface="Avenir"/>
                <a:ea typeface="Avenir"/>
                <a:cs typeface="Avenir"/>
                <a:sym typeface="Avenir"/>
              </a:rPr>
              <a:t>Analyze  Voyage to arrive at saving </a:t>
            </a:r>
            <a:endParaRPr sz="1467" b="1">
              <a:solidFill>
                <a:srgbClr val="FFFFFF"/>
              </a:solidFill>
              <a:latin typeface="Avenir"/>
              <a:ea typeface="Avenir"/>
              <a:cs typeface="Avenir"/>
              <a:sym typeface="Avenir"/>
            </a:endParaRPr>
          </a:p>
        </p:txBody>
      </p:sp>
      <p:sp>
        <p:nvSpPr>
          <p:cNvPr id="349" name="Google Shape;349;p44"/>
          <p:cNvSpPr/>
          <p:nvPr/>
        </p:nvSpPr>
        <p:spPr>
          <a:xfrm>
            <a:off x="5895545" y="2891933"/>
            <a:ext cx="401200" cy="442000"/>
          </a:xfrm>
          <a:prstGeom prst="stripedRightArrow">
            <a:avLst>
              <a:gd name="adj1" fmla="val 50000"/>
              <a:gd name="adj2" fmla="val 50000"/>
            </a:avLst>
          </a:prstGeom>
          <a:solidFill>
            <a:schemeClr val="dk2"/>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1600"/>
          </a:p>
        </p:txBody>
      </p:sp>
      <p:sp>
        <p:nvSpPr>
          <p:cNvPr id="350" name="Google Shape;350;p44"/>
          <p:cNvSpPr/>
          <p:nvPr/>
        </p:nvSpPr>
        <p:spPr>
          <a:xfrm>
            <a:off x="8616515" y="2891933"/>
            <a:ext cx="401200" cy="442000"/>
          </a:xfrm>
          <a:prstGeom prst="stripedRightArrow">
            <a:avLst>
              <a:gd name="adj1" fmla="val 50000"/>
              <a:gd name="adj2" fmla="val 50000"/>
            </a:avLst>
          </a:prstGeom>
          <a:solidFill>
            <a:schemeClr val="dk2"/>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1600"/>
          </a:p>
        </p:txBody>
      </p:sp>
      <p:sp>
        <p:nvSpPr>
          <p:cNvPr id="351" name="Google Shape;351;p44"/>
          <p:cNvSpPr txBox="1"/>
          <p:nvPr/>
        </p:nvSpPr>
        <p:spPr>
          <a:xfrm>
            <a:off x="6713033" y="2381464"/>
            <a:ext cx="1292400" cy="1623200"/>
          </a:xfrm>
          <a:prstGeom prst="rect">
            <a:avLst/>
          </a:prstGeom>
          <a:solidFill>
            <a:srgbClr val="B6D7A8"/>
          </a:solidFill>
          <a:ln>
            <a:noFill/>
          </a:ln>
        </p:spPr>
        <p:txBody>
          <a:bodyPr spcFirstLastPara="1" wrap="square" lIns="121900" tIns="121900" rIns="121900" bIns="121900" anchor="ctr" anchorCtr="0">
            <a:noAutofit/>
          </a:bodyPr>
          <a:lstStyle/>
          <a:p>
            <a:pPr algn="ctr"/>
            <a:r>
              <a:rPr lang="en" sz="1467" b="1">
                <a:latin typeface="Avenir"/>
                <a:ea typeface="Avenir"/>
                <a:cs typeface="Avenir"/>
                <a:sym typeface="Avenir"/>
              </a:rPr>
              <a:t>Execute advice for fuel optimization</a:t>
            </a:r>
            <a:endParaRPr sz="1467" b="1">
              <a:latin typeface="Avenir"/>
              <a:ea typeface="Avenir"/>
              <a:cs typeface="Avenir"/>
              <a:sym typeface="Avenir"/>
            </a:endParaRPr>
          </a:p>
          <a:p>
            <a:pPr algn="ctr"/>
            <a:endParaRPr sz="1467" b="1">
              <a:latin typeface="Avenir"/>
              <a:ea typeface="Avenir"/>
              <a:cs typeface="Avenir"/>
              <a:sym typeface="Avenir"/>
            </a:endParaRPr>
          </a:p>
        </p:txBody>
      </p:sp>
      <p:sp>
        <p:nvSpPr>
          <p:cNvPr id="352" name="Google Shape;352;p44"/>
          <p:cNvSpPr txBox="1">
            <a:spLocks noGrp="1"/>
          </p:cNvSpPr>
          <p:nvPr>
            <p:ph type="title"/>
          </p:nvPr>
        </p:nvSpPr>
        <p:spPr>
          <a:xfrm>
            <a:off x="4233" y="192333"/>
            <a:ext cx="11882800" cy="621600"/>
          </a:xfrm>
          <a:prstGeom prst="rect">
            <a:avLst/>
          </a:prstGeom>
          <a:noFill/>
          <a:ln>
            <a:noFill/>
          </a:ln>
        </p:spPr>
        <p:txBody>
          <a:bodyPr spcFirstLastPara="1" vert="horz" wrap="square" lIns="121900" tIns="60933" rIns="121900" bIns="60933" rtlCol="0" anchor="ctr" anchorCtr="0">
            <a:noAutofit/>
          </a:bodyPr>
          <a:lstStyle/>
          <a:p>
            <a:pPr>
              <a:lnSpc>
                <a:spcPct val="115000"/>
              </a:lnSpc>
            </a:pPr>
            <a:r>
              <a:rPr lang="en" sz="2933" b="1">
                <a:solidFill>
                  <a:schemeClr val="lt1"/>
                </a:solidFill>
              </a:rPr>
              <a:t>Process flow chart of fuel optimization using SMARTShip</a:t>
            </a:r>
            <a:endParaRPr sz="2933" b="1">
              <a:solidFill>
                <a:schemeClr val="lt1"/>
              </a:solidFill>
            </a:endParaRPr>
          </a:p>
        </p:txBody>
      </p:sp>
      <p:sp>
        <p:nvSpPr>
          <p:cNvPr id="353" name="Google Shape;353;p44"/>
          <p:cNvSpPr txBox="1"/>
          <p:nvPr/>
        </p:nvSpPr>
        <p:spPr>
          <a:xfrm>
            <a:off x="5895533" y="4925033"/>
            <a:ext cx="2510000" cy="944400"/>
          </a:xfrm>
          <a:prstGeom prst="rect">
            <a:avLst/>
          </a:prstGeom>
          <a:solidFill>
            <a:schemeClr val="dk2"/>
          </a:solidFill>
          <a:ln>
            <a:noFill/>
          </a:ln>
        </p:spPr>
        <p:txBody>
          <a:bodyPr spcFirstLastPara="1" wrap="square" lIns="121900" tIns="121900" rIns="121900" bIns="121900" anchor="ctr" anchorCtr="0">
            <a:noAutofit/>
          </a:bodyPr>
          <a:lstStyle/>
          <a:p>
            <a:pPr algn="ctr">
              <a:buClr>
                <a:schemeClr val="dk1"/>
              </a:buClr>
              <a:buSzPts val="1100"/>
            </a:pPr>
            <a:endParaRPr sz="1467">
              <a:solidFill>
                <a:schemeClr val="dk1"/>
              </a:solidFill>
              <a:latin typeface="Avenir"/>
              <a:ea typeface="Avenir"/>
              <a:cs typeface="Avenir"/>
              <a:sym typeface="Avenir"/>
            </a:endParaRPr>
          </a:p>
          <a:p>
            <a:r>
              <a:rPr lang="en" sz="1467">
                <a:solidFill>
                  <a:schemeClr val="dk1"/>
                </a:solidFill>
                <a:latin typeface="Avenir"/>
                <a:ea typeface="Avenir"/>
                <a:cs typeface="Avenir"/>
                <a:sym typeface="Avenir"/>
              </a:rPr>
              <a:t> </a:t>
            </a:r>
            <a:r>
              <a:rPr lang="en" sz="2000">
                <a:solidFill>
                  <a:schemeClr val="lt1"/>
                </a:solidFill>
                <a:latin typeface="Avenir"/>
                <a:ea typeface="Avenir"/>
                <a:cs typeface="Avenir"/>
                <a:sym typeface="Avenir"/>
              </a:rPr>
              <a:t>Review Benchmark</a:t>
            </a:r>
            <a:endParaRPr sz="2000">
              <a:solidFill>
                <a:schemeClr val="lt1"/>
              </a:solidFill>
              <a:latin typeface="Avenir"/>
              <a:ea typeface="Avenir"/>
              <a:cs typeface="Avenir"/>
              <a:sym typeface="Avenir"/>
            </a:endParaRPr>
          </a:p>
          <a:p>
            <a:pPr algn="ctr"/>
            <a:endParaRPr sz="1467">
              <a:latin typeface="Avenir"/>
              <a:ea typeface="Avenir"/>
              <a:cs typeface="Avenir"/>
              <a:sym typeface="Avenir"/>
            </a:endParaRPr>
          </a:p>
        </p:txBody>
      </p:sp>
      <p:cxnSp>
        <p:nvCxnSpPr>
          <p:cNvPr id="354" name="Google Shape;354;p44"/>
          <p:cNvCxnSpPr/>
          <p:nvPr/>
        </p:nvCxnSpPr>
        <p:spPr>
          <a:xfrm rot="10800000">
            <a:off x="3455533" y="4070700"/>
            <a:ext cx="7215200" cy="0"/>
          </a:xfrm>
          <a:prstGeom prst="straightConnector1">
            <a:avLst/>
          </a:prstGeom>
          <a:noFill/>
          <a:ln w="9525" cap="flat" cmpd="sng">
            <a:solidFill>
              <a:schemeClr val="dk2"/>
            </a:solidFill>
            <a:prstDash val="solid"/>
            <a:round/>
            <a:headEnd type="none" w="med" len="med"/>
            <a:tailEnd type="none" w="med" len="med"/>
          </a:ln>
        </p:spPr>
      </p:cxnSp>
      <p:sp>
        <p:nvSpPr>
          <p:cNvPr id="355" name="Google Shape;355;p44"/>
          <p:cNvSpPr/>
          <p:nvPr/>
        </p:nvSpPr>
        <p:spPr>
          <a:xfrm>
            <a:off x="3217345" y="2891933"/>
            <a:ext cx="401200" cy="442000"/>
          </a:xfrm>
          <a:prstGeom prst="stripedRightArrow">
            <a:avLst>
              <a:gd name="adj1" fmla="val 50000"/>
              <a:gd name="adj2" fmla="val 50000"/>
            </a:avLst>
          </a:prstGeom>
          <a:solidFill>
            <a:schemeClr val="dk2"/>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1600"/>
          </a:p>
        </p:txBody>
      </p:sp>
      <p:cxnSp>
        <p:nvCxnSpPr>
          <p:cNvPr id="356" name="Google Shape;356;p44"/>
          <p:cNvCxnSpPr>
            <a:stCxn id="353" idx="1"/>
            <a:endCxn id="347" idx="2"/>
          </p:cNvCxnSpPr>
          <p:nvPr/>
        </p:nvCxnSpPr>
        <p:spPr>
          <a:xfrm rot="10800000">
            <a:off x="4567133" y="4004833"/>
            <a:ext cx="1328400" cy="1392400"/>
          </a:xfrm>
          <a:prstGeom prst="bentConnector2">
            <a:avLst/>
          </a:prstGeom>
          <a:noFill/>
          <a:ln w="9525" cap="flat" cmpd="sng">
            <a:solidFill>
              <a:schemeClr val="lt1"/>
            </a:solidFill>
            <a:prstDash val="dot"/>
            <a:round/>
            <a:headEnd type="none" w="med" len="med"/>
            <a:tailEnd type="triangle" w="med" len="med"/>
          </a:ln>
        </p:spPr>
      </p:cxnSp>
      <p:cxnSp>
        <p:nvCxnSpPr>
          <p:cNvPr id="357" name="Google Shape;357;p44"/>
          <p:cNvCxnSpPr>
            <a:endCxn id="353" idx="3"/>
          </p:cNvCxnSpPr>
          <p:nvPr/>
        </p:nvCxnSpPr>
        <p:spPr>
          <a:xfrm flipH="1">
            <a:off x="8405533" y="4004833"/>
            <a:ext cx="1591600" cy="1392400"/>
          </a:xfrm>
          <a:prstGeom prst="bentConnector3">
            <a:avLst>
              <a:gd name="adj1" fmla="val -302"/>
            </a:avLst>
          </a:prstGeom>
          <a:noFill/>
          <a:ln w="9525" cap="flat" cmpd="sng">
            <a:solidFill>
              <a:schemeClr val="lt1"/>
            </a:solidFill>
            <a:prstDash val="dot"/>
            <a:round/>
            <a:headEnd type="none" w="med" len="med"/>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5"/>
          <p:cNvSpPr txBox="1">
            <a:spLocks noGrp="1"/>
          </p:cNvSpPr>
          <p:nvPr>
            <p:ph type="title"/>
          </p:nvPr>
        </p:nvSpPr>
        <p:spPr>
          <a:xfrm>
            <a:off x="142867" y="-4"/>
            <a:ext cx="11906400" cy="740400"/>
          </a:xfrm>
          <a:prstGeom prst="rect">
            <a:avLst/>
          </a:prstGeom>
        </p:spPr>
        <p:txBody>
          <a:bodyPr spcFirstLastPara="1" vert="horz" wrap="square" lIns="91433" tIns="91433" rIns="91433" bIns="91433" rtlCol="0" anchor="b" anchorCtr="0">
            <a:noAutofit/>
          </a:bodyPr>
          <a:lstStyle/>
          <a:p>
            <a:r>
              <a:rPr lang="en" b="1">
                <a:latin typeface="Avenir"/>
                <a:ea typeface="Avenir"/>
                <a:cs typeface="Avenir"/>
                <a:sym typeface="Avenir"/>
              </a:rPr>
              <a:t>TFOC:</a:t>
            </a:r>
            <a:r>
              <a:rPr lang="en">
                <a:latin typeface="Avenir"/>
                <a:ea typeface="Avenir"/>
                <a:cs typeface="Avenir"/>
                <a:sym typeface="Avenir"/>
              </a:rPr>
              <a:t> </a:t>
            </a:r>
            <a:r>
              <a:rPr lang="en" sz="2667">
                <a:latin typeface="Avenir"/>
                <a:ea typeface="Avenir"/>
                <a:cs typeface="Avenir"/>
                <a:sym typeface="Avenir"/>
              </a:rPr>
              <a:t>Fuel savings leading to sustainable shipping </a:t>
            </a:r>
            <a:r>
              <a:rPr lang="en">
                <a:latin typeface="Avenir"/>
                <a:ea typeface="Avenir"/>
                <a:cs typeface="Avenir"/>
                <a:sym typeface="Avenir"/>
              </a:rPr>
              <a:t> </a:t>
            </a:r>
            <a:endParaRPr>
              <a:latin typeface="Avenir"/>
              <a:ea typeface="Avenir"/>
              <a:cs typeface="Avenir"/>
              <a:sym typeface="Avenir"/>
            </a:endParaRPr>
          </a:p>
        </p:txBody>
      </p:sp>
      <p:sp>
        <p:nvSpPr>
          <p:cNvPr id="363" name="Google Shape;363;p45"/>
          <p:cNvSpPr txBox="1"/>
          <p:nvPr/>
        </p:nvSpPr>
        <p:spPr>
          <a:xfrm>
            <a:off x="3250216" y="1818751"/>
            <a:ext cx="8754000" cy="789200"/>
          </a:xfrm>
          <a:prstGeom prst="rect">
            <a:avLst/>
          </a:prstGeom>
          <a:noFill/>
          <a:ln>
            <a:noFill/>
          </a:ln>
        </p:spPr>
        <p:txBody>
          <a:bodyPr spcFirstLastPara="1" wrap="square" lIns="121900" tIns="121900" rIns="121900" bIns="121900" anchor="t" anchorCtr="0">
            <a:noAutofit/>
          </a:bodyPr>
          <a:lstStyle/>
          <a:p>
            <a:pPr marL="609585" indent="-397923">
              <a:buClr>
                <a:schemeClr val="lt2"/>
              </a:buClr>
              <a:buSzPts val="1100"/>
              <a:buFont typeface="Avenir"/>
              <a:buChar char="●"/>
            </a:pPr>
            <a:r>
              <a:rPr lang="en" sz="2400">
                <a:solidFill>
                  <a:schemeClr val="lt2"/>
                </a:solidFill>
                <a:latin typeface="Avenir"/>
                <a:ea typeface="Avenir"/>
                <a:cs typeface="Avenir"/>
                <a:sym typeface="Avenir"/>
              </a:rPr>
              <a:t>Average fuel saving aggregated over all vessel types in above period. </a:t>
            </a:r>
            <a:endParaRPr sz="2400">
              <a:solidFill>
                <a:schemeClr val="lt2"/>
              </a:solidFill>
              <a:latin typeface="Avenir"/>
              <a:ea typeface="Avenir"/>
              <a:cs typeface="Avenir"/>
              <a:sym typeface="Avenir"/>
            </a:endParaRPr>
          </a:p>
          <a:p>
            <a:pPr marL="609585" indent="-406390">
              <a:buClr>
                <a:schemeClr val="lt2"/>
              </a:buClr>
              <a:buSzPts val="1200"/>
              <a:buFont typeface="Avenir"/>
              <a:buChar char="●"/>
            </a:pPr>
            <a:r>
              <a:rPr lang="en" sz="2400">
                <a:solidFill>
                  <a:schemeClr val="lt2"/>
                </a:solidFill>
                <a:latin typeface="Avenir"/>
                <a:ea typeface="Avenir"/>
                <a:cs typeface="Avenir"/>
                <a:sym typeface="Avenir"/>
              </a:rPr>
              <a:t>Range varies from 5% to 13% depending on type of ships and their run.</a:t>
            </a:r>
            <a:r>
              <a:rPr lang="en" sz="2000">
                <a:solidFill>
                  <a:schemeClr val="lt2"/>
                </a:solidFill>
                <a:latin typeface="Avenir"/>
                <a:ea typeface="Avenir"/>
                <a:cs typeface="Avenir"/>
                <a:sym typeface="Avenir"/>
              </a:rPr>
              <a:t> </a:t>
            </a:r>
            <a:endParaRPr sz="1600">
              <a:solidFill>
                <a:schemeClr val="lt2"/>
              </a:solidFill>
              <a:highlight>
                <a:srgbClr val="FFFFFF"/>
              </a:highlight>
              <a:latin typeface="Avenir"/>
              <a:ea typeface="Avenir"/>
              <a:cs typeface="Avenir"/>
              <a:sym typeface="Avenir"/>
            </a:endParaRPr>
          </a:p>
        </p:txBody>
      </p:sp>
      <p:sp>
        <p:nvSpPr>
          <p:cNvPr id="364" name="Google Shape;364;p45"/>
          <p:cNvSpPr/>
          <p:nvPr/>
        </p:nvSpPr>
        <p:spPr>
          <a:xfrm>
            <a:off x="164200" y="1814967"/>
            <a:ext cx="3061600" cy="805600"/>
          </a:xfrm>
          <a:prstGeom prst="roundRect">
            <a:avLst>
              <a:gd name="adj" fmla="val 11627"/>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100"/>
            </a:pPr>
            <a:r>
              <a:rPr lang="en" sz="3200" b="1">
                <a:solidFill>
                  <a:schemeClr val="lt2"/>
                </a:solidFill>
                <a:latin typeface="Avenir"/>
                <a:ea typeface="Avenir"/>
                <a:cs typeface="Avenir"/>
                <a:sym typeface="Avenir"/>
              </a:rPr>
              <a:t>9.1%</a:t>
            </a:r>
            <a:r>
              <a:rPr lang="en" sz="4000" b="1">
                <a:solidFill>
                  <a:schemeClr val="lt2"/>
                </a:solidFill>
                <a:latin typeface="Avenir"/>
                <a:ea typeface="Avenir"/>
                <a:cs typeface="Avenir"/>
                <a:sym typeface="Avenir"/>
              </a:rPr>
              <a:t> </a:t>
            </a:r>
            <a:r>
              <a:rPr lang="en" sz="2400" b="1">
                <a:solidFill>
                  <a:schemeClr val="lt2"/>
                </a:solidFill>
                <a:latin typeface="Avenir"/>
                <a:ea typeface="Avenir"/>
                <a:cs typeface="Avenir"/>
                <a:sym typeface="Avenir"/>
              </a:rPr>
              <a:t>Fuel Saving</a:t>
            </a:r>
            <a:endParaRPr sz="2400" b="1">
              <a:solidFill>
                <a:schemeClr val="lt2"/>
              </a:solidFill>
              <a:latin typeface="Avenir"/>
              <a:ea typeface="Avenir"/>
              <a:cs typeface="Avenir"/>
              <a:sym typeface="Avenir"/>
            </a:endParaRPr>
          </a:p>
        </p:txBody>
      </p:sp>
      <p:sp>
        <p:nvSpPr>
          <p:cNvPr id="365" name="Google Shape;365;p45"/>
          <p:cNvSpPr txBox="1"/>
          <p:nvPr/>
        </p:nvSpPr>
        <p:spPr>
          <a:xfrm>
            <a:off x="3250216" y="2714169"/>
            <a:ext cx="8902800" cy="886000"/>
          </a:xfrm>
          <a:prstGeom prst="rect">
            <a:avLst/>
          </a:prstGeom>
          <a:noFill/>
          <a:ln>
            <a:noFill/>
          </a:ln>
        </p:spPr>
        <p:txBody>
          <a:bodyPr spcFirstLastPara="1" wrap="square" lIns="121900" tIns="121900" rIns="121900" bIns="121900" anchor="t" anchorCtr="0">
            <a:noAutofit/>
          </a:bodyPr>
          <a:lstStyle/>
          <a:p>
            <a:pPr marL="609585" indent="-397923">
              <a:buClr>
                <a:schemeClr val="lt2"/>
              </a:buClr>
              <a:buSzPts val="1100"/>
              <a:buFont typeface="Avenir"/>
              <a:buChar char="●"/>
            </a:pPr>
            <a:r>
              <a:rPr lang="en" sz="2400">
                <a:solidFill>
                  <a:schemeClr val="lt2"/>
                </a:solidFill>
                <a:latin typeface="Avenir"/>
                <a:ea typeface="Avenir"/>
                <a:cs typeface="Avenir"/>
                <a:sym typeface="Avenir"/>
              </a:rPr>
              <a:t>Absolute savings achieved, basis confirmed successful voyages. </a:t>
            </a:r>
            <a:endParaRPr sz="2400">
              <a:solidFill>
                <a:schemeClr val="lt2"/>
              </a:solidFill>
              <a:latin typeface="Avenir"/>
              <a:ea typeface="Avenir"/>
              <a:cs typeface="Avenir"/>
              <a:sym typeface="Avenir"/>
            </a:endParaRPr>
          </a:p>
          <a:p>
            <a:pPr marL="609585" indent="-397923">
              <a:buClr>
                <a:schemeClr val="lt2"/>
              </a:buClr>
              <a:buSzPts val="1100"/>
              <a:buFont typeface="Avenir"/>
              <a:buChar char="●"/>
            </a:pPr>
            <a:r>
              <a:rPr lang="en" sz="2400">
                <a:solidFill>
                  <a:schemeClr val="lt2"/>
                </a:solidFill>
                <a:latin typeface="Avenir"/>
                <a:ea typeface="Avenir"/>
                <a:cs typeface="Avenir"/>
                <a:sym typeface="Avenir"/>
              </a:rPr>
              <a:t>Arrived at by using the IMO multiplier for total 11,569 MTs of fuel saved.</a:t>
            </a:r>
            <a:endParaRPr sz="2400">
              <a:solidFill>
                <a:schemeClr val="lt2"/>
              </a:solidFill>
              <a:latin typeface="Avenir"/>
              <a:ea typeface="Avenir"/>
              <a:cs typeface="Avenir"/>
              <a:sym typeface="Avenir"/>
            </a:endParaRPr>
          </a:p>
        </p:txBody>
      </p:sp>
      <p:sp>
        <p:nvSpPr>
          <p:cNvPr id="366" name="Google Shape;366;p45"/>
          <p:cNvSpPr/>
          <p:nvPr/>
        </p:nvSpPr>
        <p:spPr>
          <a:xfrm>
            <a:off x="142667" y="2754367"/>
            <a:ext cx="3061600" cy="805600"/>
          </a:xfrm>
          <a:prstGeom prst="roundRect">
            <a:avLst>
              <a:gd name="adj" fmla="val 11627"/>
            </a:avLst>
          </a:prstGeom>
          <a:solidFill>
            <a:schemeClr val="accent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r>
              <a:rPr lang="en" sz="3200" b="1">
                <a:solidFill>
                  <a:schemeClr val="lt1"/>
                </a:solidFill>
                <a:latin typeface="Avenir"/>
                <a:ea typeface="Avenir"/>
                <a:cs typeface="Avenir"/>
                <a:sym typeface="Avenir"/>
              </a:rPr>
              <a:t>36,026</a:t>
            </a:r>
            <a:endParaRPr sz="2133" b="1">
              <a:solidFill>
                <a:schemeClr val="lt1"/>
              </a:solidFill>
              <a:latin typeface="Avenir"/>
              <a:ea typeface="Avenir"/>
              <a:cs typeface="Avenir"/>
              <a:sym typeface="Avenir"/>
            </a:endParaRPr>
          </a:p>
          <a:p>
            <a:pPr algn="ctr">
              <a:buClr>
                <a:schemeClr val="dk1"/>
              </a:buClr>
              <a:buSzPts val="1100"/>
            </a:pPr>
            <a:r>
              <a:rPr lang="en" sz="2400" b="1">
                <a:solidFill>
                  <a:schemeClr val="lt2"/>
                </a:solidFill>
                <a:latin typeface="Avenir"/>
                <a:ea typeface="Avenir"/>
                <a:cs typeface="Avenir"/>
                <a:sym typeface="Avenir"/>
              </a:rPr>
              <a:t>CO2 Saving (MT)</a:t>
            </a:r>
            <a:endParaRPr sz="2400" b="1">
              <a:solidFill>
                <a:schemeClr val="lt2"/>
              </a:solidFill>
              <a:latin typeface="Avenir"/>
              <a:ea typeface="Avenir"/>
              <a:cs typeface="Avenir"/>
              <a:sym typeface="Avenir"/>
            </a:endParaRPr>
          </a:p>
        </p:txBody>
      </p:sp>
      <p:sp>
        <p:nvSpPr>
          <p:cNvPr id="367" name="Google Shape;367;p45"/>
          <p:cNvSpPr/>
          <p:nvPr/>
        </p:nvSpPr>
        <p:spPr>
          <a:xfrm>
            <a:off x="142800" y="971167"/>
            <a:ext cx="3061600" cy="710000"/>
          </a:xfrm>
          <a:prstGeom prst="roundRect">
            <a:avLst>
              <a:gd name="adj" fmla="val 11627"/>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100"/>
            </a:pPr>
            <a:r>
              <a:rPr lang="en" sz="3200" b="1">
                <a:solidFill>
                  <a:schemeClr val="lt2"/>
                </a:solidFill>
                <a:latin typeface="Avenir"/>
                <a:ea typeface="Avenir"/>
                <a:cs typeface="Avenir"/>
                <a:sym typeface="Avenir"/>
              </a:rPr>
              <a:t>44</a:t>
            </a:r>
            <a:r>
              <a:rPr lang="en" sz="2667" b="1">
                <a:solidFill>
                  <a:schemeClr val="lt2"/>
                </a:solidFill>
                <a:latin typeface="Avenir"/>
                <a:ea typeface="Avenir"/>
                <a:cs typeface="Avenir"/>
                <a:sym typeface="Avenir"/>
              </a:rPr>
              <a:t> </a:t>
            </a:r>
            <a:r>
              <a:rPr lang="en" sz="2400" b="1">
                <a:solidFill>
                  <a:schemeClr val="lt2"/>
                </a:solidFill>
                <a:latin typeface="Avenir"/>
                <a:ea typeface="Avenir"/>
                <a:cs typeface="Avenir"/>
                <a:sym typeface="Avenir"/>
              </a:rPr>
              <a:t>Companies</a:t>
            </a:r>
            <a:endParaRPr sz="2400" b="1">
              <a:solidFill>
                <a:schemeClr val="lt2"/>
              </a:solidFill>
              <a:latin typeface="Avenir"/>
              <a:ea typeface="Avenir"/>
              <a:cs typeface="Avenir"/>
              <a:sym typeface="Avenir"/>
            </a:endParaRPr>
          </a:p>
        </p:txBody>
      </p:sp>
      <p:sp>
        <p:nvSpPr>
          <p:cNvPr id="368" name="Google Shape;368;p45"/>
          <p:cNvSpPr txBox="1"/>
          <p:nvPr/>
        </p:nvSpPr>
        <p:spPr>
          <a:xfrm>
            <a:off x="3250216" y="971124"/>
            <a:ext cx="8754000" cy="658000"/>
          </a:xfrm>
          <a:prstGeom prst="rect">
            <a:avLst/>
          </a:prstGeom>
          <a:noFill/>
          <a:ln>
            <a:noFill/>
          </a:ln>
        </p:spPr>
        <p:txBody>
          <a:bodyPr spcFirstLastPara="1" wrap="square" lIns="121900" tIns="121900" rIns="121900" bIns="121900" anchor="t" anchorCtr="0">
            <a:noAutofit/>
          </a:bodyPr>
          <a:lstStyle/>
          <a:p>
            <a:pPr marL="609585" indent="-423323">
              <a:buClr>
                <a:schemeClr val="lt1"/>
              </a:buClr>
              <a:buSzPts val="1400"/>
              <a:buChar char="●"/>
            </a:pPr>
            <a:r>
              <a:rPr lang="en" sz="2400">
                <a:solidFill>
                  <a:schemeClr val="lt1"/>
                </a:solidFill>
              </a:rPr>
              <a:t>44 companies ran 410+ confirmed successful voyages YTD. </a:t>
            </a:r>
            <a:endParaRPr sz="2400">
              <a:solidFill>
                <a:schemeClr val="lt1"/>
              </a:solidFill>
            </a:endParaRPr>
          </a:p>
          <a:p>
            <a:pPr marL="609585" indent="-423323">
              <a:buClr>
                <a:schemeClr val="lt1"/>
              </a:buClr>
              <a:buSzPts val="1400"/>
              <a:buFont typeface="Avenir"/>
              <a:buChar char="●"/>
            </a:pPr>
            <a:r>
              <a:rPr lang="en" sz="2400">
                <a:solidFill>
                  <a:schemeClr val="lt1"/>
                </a:solidFill>
              </a:rPr>
              <a:t>Overall 2000+ TFOC voyages completed since inception. </a:t>
            </a:r>
            <a:r>
              <a:rPr lang="en" sz="2400">
                <a:solidFill>
                  <a:schemeClr val="lt1"/>
                </a:solidFill>
                <a:latin typeface="Avenir"/>
                <a:ea typeface="Avenir"/>
                <a:cs typeface="Avenir"/>
                <a:sym typeface="Avenir"/>
              </a:rPr>
              <a:t>  </a:t>
            </a:r>
            <a:endParaRPr sz="2400">
              <a:solidFill>
                <a:schemeClr val="lt1"/>
              </a:solidFill>
              <a:latin typeface="Avenir"/>
              <a:ea typeface="Avenir"/>
              <a:cs typeface="Avenir"/>
              <a:sym typeface="Avenir"/>
            </a:endParaRPr>
          </a:p>
        </p:txBody>
      </p:sp>
      <p:pic>
        <p:nvPicPr>
          <p:cNvPr id="369" name="Google Shape;369;p45"/>
          <p:cNvPicPr preferRelativeResize="0"/>
          <p:nvPr/>
        </p:nvPicPr>
        <p:blipFill>
          <a:blip r:embed="rId3">
            <a:alphaModFix/>
          </a:blip>
          <a:stretch>
            <a:fillRect/>
          </a:stretch>
        </p:blipFill>
        <p:spPr>
          <a:xfrm>
            <a:off x="1" y="4533067"/>
            <a:ext cx="12192001" cy="2324933"/>
          </a:xfrm>
          <a:prstGeom prst="rect">
            <a:avLst/>
          </a:prstGeom>
          <a:noFill/>
          <a:ln>
            <a:noFill/>
          </a:ln>
        </p:spPr>
      </p:pic>
      <p:sp>
        <p:nvSpPr>
          <p:cNvPr id="370" name="Google Shape;370;p45"/>
          <p:cNvSpPr/>
          <p:nvPr/>
        </p:nvSpPr>
        <p:spPr>
          <a:xfrm>
            <a:off x="139800" y="3693767"/>
            <a:ext cx="3061600" cy="740400"/>
          </a:xfrm>
          <a:prstGeom prst="roundRect">
            <a:avLst>
              <a:gd name="adj" fmla="val 11627"/>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100"/>
            </a:pPr>
            <a:r>
              <a:rPr lang="en" sz="3200" b="1">
                <a:solidFill>
                  <a:schemeClr val="lt2"/>
                </a:solidFill>
                <a:latin typeface="Avenir"/>
                <a:ea typeface="Avenir"/>
                <a:cs typeface="Avenir"/>
                <a:sym typeface="Avenir"/>
              </a:rPr>
              <a:t>$5.78</a:t>
            </a:r>
            <a:r>
              <a:rPr lang="en" sz="2400" b="1">
                <a:solidFill>
                  <a:schemeClr val="lt2"/>
                </a:solidFill>
                <a:latin typeface="Avenir"/>
                <a:ea typeface="Avenir"/>
                <a:cs typeface="Avenir"/>
                <a:sym typeface="Avenir"/>
              </a:rPr>
              <a:t> Million </a:t>
            </a:r>
            <a:endParaRPr sz="2400" b="1">
              <a:solidFill>
                <a:schemeClr val="lt2"/>
              </a:solidFill>
              <a:latin typeface="Avenir"/>
              <a:ea typeface="Avenir"/>
              <a:cs typeface="Avenir"/>
              <a:sym typeface="Avenir"/>
            </a:endParaRPr>
          </a:p>
        </p:txBody>
      </p:sp>
      <p:sp>
        <p:nvSpPr>
          <p:cNvPr id="371" name="Google Shape;371;p45"/>
          <p:cNvSpPr txBox="1"/>
          <p:nvPr/>
        </p:nvSpPr>
        <p:spPr>
          <a:xfrm>
            <a:off x="3250200" y="3664968"/>
            <a:ext cx="8630800" cy="1001200"/>
          </a:xfrm>
          <a:prstGeom prst="rect">
            <a:avLst/>
          </a:prstGeom>
          <a:noFill/>
          <a:ln>
            <a:noFill/>
          </a:ln>
        </p:spPr>
        <p:txBody>
          <a:bodyPr spcFirstLastPara="1" wrap="square" lIns="121900" tIns="121900" rIns="121900" bIns="121900" anchor="t" anchorCtr="0">
            <a:noAutofit/>
          </a:bodyPr>
          <a:lstStyle/>
          <a:p>
            <a:pPr marL="609585" indent="-397923">
              <a:buClr>
                <a:schemeClr val="lt2"/>
              </a:buClr>
              <a:buSzPts val="1100"/>
              <a:buFont typeface="Avenir"/>
              <a:buChar char="●"/>
            </a:pPr>
            <a:r>
              <a:rPr lang="en" sz="2400">
                <a:solidFill>
                  <a:schemeClr val="lt2"/>
                </a:solidFill>
                <a:latin typeface="Avenir"/>
                <a:ea typeface="Avenir"/>
                <a:cs typeface="Avenir"/>
                <a:sym typeface="Avenir"/>
              </a:rPr>
              <a:t>Basis confirmed successful voyages. Target for 2021 is $10mn. </a:t>
            </a:r>
            <a:endParaRPr sz="2400">
              <a:solidFill>
                <a:schemeClr val="lt2"/>
              </a:solidFill>
              <a:latin typeface="Avenir"/>
              <a:ea typeface="Avenir"/>
              <a:cs typeface="Avenir"/>
              <a:sym typeface="Avenir"/>
            </a:endParaRPr>
          </a:p>
          <a:p>
            <a:pPr marL="609585" indent="-397923">
              <a:buClr>
                <a:schemeClr val="lt2"/>
              </a:buClr>
              <a:buSzPts val="1100"/>
              <a:buFont typeface="Avenir"/>
              <a:buChar char="●"/>
            </a:pPr>
            <a:r>
              <a:rPr lang="en" sz="2400">
                <a:solidFill>
                  <a:schemeClr val="lt2"/>
                </a:solidFill>
                <a:latin typeface="Avenir"/>
                <a:ea typeface="Avenir"/>
                <a:cs typeface="Avenir"/>
                <a:sym typeface="Avenir"/>
              </a:rPr>
              <a:t>Arrived at basis an index based average price over the period ($500/ton)  </a:t>
            </a:r>
            <a:endParaRPr sz="2400">
              <a:solidFill>
                <a:schemeClr val="lt2"/>
              </a:solidFill>
              <a:latin typeface="Avenir"/>
              <a:ea typeface="Avenir"/>
              <a:cs typeface="Avenir"/>
              <a:sym typeface="Aveni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6"/>
          <p:cNvSpPr txBox="1">
            <a:spLocks noGrp="1"/>
          </p:cNvSpPr>
          <p:nvPr>
            <p:ph type="title"/>
          </p:nvPr>
        </p:nvSpPr>
        <p:spPr>
          <a:xfrm>
            <a:off x="142867" y="101600"/>
            <a:ext cx="11906400" cy="720400"/>
          </a:xfrm>
          <a:prstGeom prst="rect">
            <a:avLst/>
          </a:prstGeom>
        </p:spPr>
        <p:txBody>
          <a:bodyPr spcFirstLastPara="1" vert="horz" wrap="square" lIns="91433" tIns="91433" rIns="91433" bIns="91433" rtlCol="0" anchor="ctr" anchorCtr="0">
            <a:noAutofit/>
          </a:bodyPr>
          <a:lstStyle/>
          <a:p>
            <a:pPr algn="ctr"/>
            <a:r>
              <a:rPr lang="en" sz="2400" b="1">
                <a:solidFill>
                  <a:schemeClr val="lt2"/>
                </a:solidFill>
                <a:latin typeface="Avenir"/>
                <a:ea typeface="Avenir"/>
                <a:cs typeface="Avenir"/>
                <a:sym typeface="Avenir"/>
              </a:rPr>
              <a:t>TFOC Overview:  </a:t>
            </a:r>
            <a:r>
              <a:rPr lang="en" sz="2400">
                <a:solidFill>
                  <a:schemeClr val="dk1"/>
                </a:solidFill>
                <a:latin typeface="Arial"/>
                <a:ea typeface="Arial"/>
                <a:cs typeface="Arial"/>
                <a:sym typeface="Arial"/>
              </a:rPr>
              <a:t>2</a:t>
            </a:r>
            <a:r>
              <a:rPr lang="en" sz="2400">
                <a:solidFill>
                  <a:schemeClr val="lt1"/>
                </a:solidFill>
                <a:latin typeface="Arial"/>
                <a:ea typeface="Arial"/>
                <a:cs typeface="Arial"/>
                <a:sym typeface="Arial"/>
              </a:rPr>
              <a:t>36,000 MT of Co2 saving with $5.78mn of realized fuel savings </a:t>
            </a:r>
            <a:endParaRPr sz="2400">
              <a:solidFill>
                <a:schemeClr val="lt1"/>
              </a:solidFill>
              <a:latin typeface="Avenir"/>
              <a:ea typeface="Avenir"/>
              <a:cs typeface="Avenir"/>
              <a:sym typeface="Avenir"/>
            </a:endParaRPr>
          </a:p>
        </p:txBody>
      </p:sp>
      <p:graphicFrame>
        <p:nvGraphicFramePr>
          <p:cNvPr id="377" name="Google Shape;377;p46"/>
          <p:cNvGraphicFramePr/>
          <p:nvPr/>
        </p:nvGraphicFramePr>
        <p:xfrm>
          <a:off x="743500" y="890944"/>
          <a:ext cx="4000000" cy="4000000"/>
        </p:xfrm>
        <a:graphic>
          <a:graphicData uri="http://schemas.openxmlformats.org/drawingml/2006/table">
            <a:tbl>
              <a:tblPr>
                <a:noFill/>
              </a:tblPr>
              <a:tblGrid>
                <a:gridCol w="2383233">
                  <a:extLst>
                    <a:ext uri="{9D8B030D-6E8A-4147-A177-3AD203B41FA5}">
                      <a16:colId xmlns:a16="http://schemas.microsoft.com/office/drawing/2014/main" val="20000"/>
                    </a:ext>
                  </a:extLst>
                </a:gridCol>
                <a:gridCol w="1324000">
                  <a:extLst>
                    <a:ext uri="{9D8B030D-6E8A-4147-A177-3AD203B41FA5}">
                      <a16:colId xmlns:a16="http://schemas.microsoft.com/office/drawing/2014/main" val="20001"/>
                    </a:ext>
                  </a:extLst>
                </a:gridCol>
                <a:gridCol w="2047567">
                  <a:extLst>
                    <a:ext uri="{9D8B030D-6E8A-4147-A177-3AD203B41FA5}">
                      <a16:colId xmlns:a16="http://schemas.microsoft.com/office/drawing/2014/main" val="20002"/>
                    </a:ext>
                  </a:extLst>
                </a:gridCol>
                <a:gridCol w="1572033">
                  <a:extLst>
                    <a:ext uri="{9D8B030D-6E8A-4147-A177-3AD203B41FA5}">
                      <a16:colId xmlns:a16="http://schemas.microsoft.com/office/drawing/2014/main" val="20003"/>
                    </a:ext>
                  </a:extLst>
                </a:gridCol>
                <a:gridCol w="1736000">
                  <a:extLst>
                    <a:ext uri="{9D8B030D-6E8A-4147-A177-3AD203B41FA5}">
                      <a16:colId xmlns:a16="http://schemas.microsoft.com/office/drawing/2014/main" val="20004"/>
                    </a:ext>
                  </a:extLst>
                </a:gridCol>
                <a:gridCol w="1489367">
                  <a:extLst>
                    <a:ext uri="{9D8B030D-6E8A-4147-A177-3AD203B41FA5}">
                      <a16:colId xmlns:a16="http://schemas.microsoft.com/office/drawing/2014/main" val="20005"/>
                    </a:ext>
                  </a:extLst>
                </a:gridCol>
              </a:tblGrid>
              <a:tr h="273267">
                <a:tc>
                  <a:txBody>
                    <a:bodyPr/>
                    <a:lstStyle/>
                    <a:p>
                      <a:pPr marL="0" lvl="0" indent="0" algn="l" rtl="0">
                        <a:lnSpc>
                          <a:spcPct val="115000"/>
                        </a:lnSpc>
                        <a:spcBef>
                          <a:spcPts val="0"/>
                        </a:spcBef>
                        <a:spcAft>
                          <a:spcPts val="0"/>
                        </a:spcAft>
                        <a:buNone/>
                      </a:pPr>
                      <a:r>
                        <a:rPr lang="en" sz="1300" b="1"/>
                        <a:t>COMPANY NAME</a:t>
                      </a:r>
                      <a:endParaRPr sz="1300" b="1"/>
                    </a:p>
                  </a:txBody>
                  <a:tcPr marL="38100" marR="38100" marT="25400" marB="25400" anchor="b">
                    <a:lnL w="9475" cap="flat" cmpd="sng">
                      <a:solidFill>
                        <a:srgbClr val="CCCCCC"/>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000000"/>
                      </a:solidFill>
                      <a:prstDash val="solid"/>
                      <a:round/>
                      <a:headEnd type="none" w="sm" len="sm"/>
                      <a:tailEnd type="none" w="sm" len="sm"/>
                    </a:lnB>
                    <a:solidFill>
                      <a:srgbClr val="6D9EEB"/>
                    </a:solidFill>
                  </a:tcPr>
                </a:tc>
                <a:tc>
                  <a:txBody>
                    <a:bodyPr/>
                    <a:lstStyle/>
                    <a:p>
                      <a:pPr marL="0" lvl="0" indent="0" algn="ctr" rtl="0">
                        <a:lnSpc>
                          <a:spcPct val="115000"/>
                        </a:lnSpc>
                        <a:spcBef>
                          <a:spcPts val="0"/>
                        </a:spcBef>
                        <a:spcAft>
                          <a:spcPts val="0"/>
                        </a:spcAft>
                        <a:buNone/>
                      </a:pPr>
                      <a:r>
                        <a:rPr lang="en" sz="1300" b="1"/>
                        <a:t>Ships @ TFOC</a:t>
                      </a:r>
                      <a:endParaRPr sz="1300" b="1"/>
                    </a:p>
                  </a:txBody>
                  <a:tcPr marL="38100" marR="38100" marT="25400" marB="25400"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D9EEB"/>
                    </a:solidFill>
                  </a:tcPr>
                </a:tc>
                <a:tc>
                  <a:txBody>
                    <a:bodyPr/>
                    <a:lstStyle/>
                    <a:p>
                      <a:pPr marL="0" lvl="0" indent="0" algn="ctr" rtl="0">
                        <a:lnSpc>
                          <a:spcPct val="115000"/>
                        </a:lnSpc>
                        <a:spcBef>
                          <a:spcPts val="0"/>
                        </a:spcBef>
                        <a:spcAft>
                          <a:spcPts val="0"/>
                        </a:spcAft>
                        <a:buNone/>
                      </a:pPr>
                      <a:r>
                        <a:rPr lang="en" sz="1300" b="1"/>
                        <a:t>Successful Voyages</a:t>
                      </a:r>
                      <a:endParaRPr sz="1300" b="1"/>
                    </a:p>
                  </a:txBody>
                  <a:tcPr marL="38100" marR="38100" marT="25400" marB="25400"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D9EEB"/>
                    </a:solidFill>
                  </a:tcPr>
                </a:tc>
                <a:tc>
                  <a:txBody>
                    <a:bodyPr/>
                    <a:lstStyle/>
                    <a:p>
                      <a:pPr marL="0" lvl="0" indent="0" algn="ctr" rtl="0">
                        <a:lnSpc>
                          <a:spcPct val="115000"/>
                        </a:lnSpc>
                        <a:spcBef>
                          <a:spcPts val="0"/>
                        </a:spcBef>
                        <a:spcAft>
                          <a:spcPts val="0"/>
                        </a:spcAft>
                        <a:buNone/>
                      </a:pPr>
                      <a:r>
                        <a:rPr lang="en" sz="1300" b="1"/>
                        <a:t>Fuel Saved (MT)</a:t>
                      </a:r>
                      <a:endParaRPr sz="1300" b="1"/>
                    </a:p>
                  </a:txBody>
                  <a:tcPr marL="38100" marR="38100" marT="25400" marB="25400"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D9EEB"/>
                    </a:solidFill>
                  </a:tcPr>
                </a:tc>
                <a:tc>
                  <a:txBody>
                    <a:bodyPr/>
                    <a:lstStyle/>
                    <a:p>
                      <a:pPr marL="0" lvl="0" indent="0" algn="ctr" rtl="0">
                        <a:lnSpc>
                          <a:spcPct val="115000"/>
                        </a:lnSpc>
                        <a:spcBef>
                          <a:spcPts val="0"/>
                        </a:spcBef>
                        <a:spcAft>
                          <a:spcPts val="0"/>
                        </a:spcAft>
                        <a:buNone/>
                      </a:pPr>
                      <a:r>
                        <a:rPr lang="en" sz="1300" b="1"/>
                        <a:t>CO2 Saving (Tons)</a:t>
                      </a:r>
                      <a:endParaRPr sz="1300" b="1"/>
                    </a:p>
                  </a:txBody>
                  <a:tcPr marL="38100" marR="38100" marT="25400" marB="25400"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D9EEB"/>
                    </a:solidFill>
                  </a:tcPr>
                </a:tc>
                <a:tc>
                  <a:txBody>
                    <a:bodyPr/>
                    <a:lstStyle/>
                    <a:p>
                      <a:pPr marL="0" lvl="0" indent="0" algn="r" rtl="0">
                        <a:lnSpc>
                          <a:spcPct val="115000"/>
                        </a:lnSpc>
                        <a:spcBef>
                          <a:spcPts val="0"/>
                        </a:spcBef>
                        <a:spcAft>
                          <a:spcPts val="0"/>
                        </a:spcAft>
                        <a:buNone/>
                      </a:pPr>
                      <a:r>
                        <a:rPr lang="en" sz="1300" b="1"/>
                        <a:t>$ Savings (USD)</a:t>
                      </a:r>
                      <a:endParaRPr sz="1300" b="1"/>
                    </a:p>
                  </a:txBody>
                  <a:tcPr marL="38100" marR="38100" marT="25400" marB="25400"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D9EEB"/>
                    </a:solidFill>
                  </a:tcPr>
                </a:tc>
                <a:extLst>
                  <a:ext uri="{0D108BD9-81ED-4DB2-BD59-A6C34878D82A}">
                    <a16:rowId xmlns:a16="http://schemas.microsoft.com/office/drawing/2014/main" val="10000"/>
                  </a:ext>
                </a:extLst>
              </a:tr>
              <a:tr h="287967">
                <a:tc>
                  <a:txBody>
                    <a:bodyPr/>
                    <a:lstStyle/>
                    <a:p>
                      <a:pPr marL="0" lvl="0" indent="0" algn="l" rtl="0">
                        <a:spcBef>
                          <a:spcPts val="0"/>
                        </a:spcBef>
                        <a:spcAft>
                          <a:spcPts val="0"/>
                        </a:spcAft>
                        <a:buNone/>
                      </a:pPr>
                      <a:r>
                        <a:rPr lang="en" sz="1300"/>
                        <a:t>Company 1</a:t>
                      </a:r>
                      <a:endParaRPr sz="1300"/>
                    </a:p>
                  </a:txBody>
                  <a:tcPr marL="38100" marR="38100" marT="25400" marB="25400" anchor="b">
                    <a:lnL w="94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solidFill>
                      <a:srgbClr val="E4E4E4"/>
                    </a:solidFill>
                  </a:tcPr>
                </a:tc>
                <a:tc>
                  <a:txBody>
                    <a:bodyPr/>
                    <a:lstStyle/>
                    <a:p>
                      <a:pPr marL="0" lvl="0" indent="0" algn="ctr" rtl="0">
                        <a:lnSpc>
                          <a:spcPct val="115000"/>
                        </a:lnSpc>
                        <a:spcBef>
                          <a:spcPts val="0"/>
                        </a:spcBef>
                        <a:spcAft>
                          <a:spcPts val="0"/>
                        </a:spcAft>
                        <a:buNone/>
                      </a:pPr>
                      <a:r>
                        <a:rPr lang="en" sz="1300">
                          <a:latin typeface="Verdana"/>
                          <a:ea typeface="Verdana"/>
                          <a:cs typeface="Verdana"/>
                          <a:sym typeface="Verdana"/>
                        </a:rPr>
                        <a:t>18</a:t>
                      </a:r>
                      <a:endParaRPr sz="1300">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300">
                          <a:latin typeface="Verdana"/>
                          <a:ea typeface="Verdana"/>
                          <a:cs typeface="Verdana"/>
                          <a:sym typeface="Verdana"/>
                        </a:rPr>
                        <a:t>69</a:t>
                      </a:r>
                      <a:endParaRPr sz="1300">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300">
                          <a:latin typeface="Verdana"/>
                          <a:ea typeface="Verdana"/>
                          <a:cs typeface="Verdana"/>
                          <a:sym typeface="Verdana"/>
                        </a:rPr>
                        <a:t>2,590.4</a:t>
                      </a:r>
                      <a:endParaRPr sz="1300">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300"/>
                        <a:t>8066.5</a:t>
                      </a:r>
                      <a:endParaRPr sz="1300"/>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300">
                          <a:latin typeface="Verdana"/>
                          <a:ea typeface="Verdana"/>
                          <a:cs typeface="Verdana"/>
                          <a:sym typeface="Verdana"/>
                        </a:rPr>
                        <a:t>1295200.0</a:t>
                      </a:r>
                      <a:endParaRPr sz="1300">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87967">
                <a:tc>
                  <a:txBody>
                    <a:bodyPr/>
                    <a:lstStyle/>
                    <a:p>
                      <a:pPr marL="0" lvl="0" indent="0" algn="l" rtl="0">
                        <a:spcBef>
                          <a:spcPts val="0"/>
                        </a:spcBef>
                        <a:spcAft>
                          <a:spcPts val="0"/>
                        </a:spcAft>
                        <a:buNone/>
                      </a:pPr>
                      <a:r>
                        <a:rPr lang="en" sz="1300"/>
                        <a:t>Company 2</a:t>
                      </a:r>
                      <a:endParaRPr sz="1300"/>
                    </a:p>
                  </a:txBody>
                  <a:tcPr marL="38100" marR="38100" marT="25400" marB="25400" anchor="b">
                    <a:lnL w="94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solidFill>
                      <a:srgbClr val="E4E4E4"/>
                    </a:solidFill>
                  </a:tcPr>
                </a:tc>
                <a:tc>
                  <a:txBody>
                    <a:bodyPr/>
                    <a:lstStyle/>
                    <a:p>
                      <a:pPr marL="0" lvl="0" indent="0" algn="ctr" rtl="0">
                        <a:lnSpc>
                          <a:spcPct val="115000"/>
                        </a:lnSpc>
                        <a:spcBef>
                          <a:spcPts val="0"/>
                        </a:spcBef>
                        <a:spcAft>
                          <a:spcPts val="0"/>
                        </a:spcAft>
                        <a:buNone/>
                      </a:pPr>
                      <a:r>
                        <a:rPr lang="en" sz="1300">
                          <a:latin typeface="Verdana"/>
                          <a:ea typeface="Verdana"/>
                          <a:cs typeface="Verdana"/>
                          <a:sym typeface="Verdana"/>
                        </a:rPr>
                        <a:t>11</a:t>
                      </a:r>
                      <a:endParaRPr sz="1300">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300">
                          <a:latin typeface="Verdana"/>
                          <a:ea typeface="Verdana"/>
                          <a:cs typeface="Verdana"/>
                          <a:sym typeface="Verdana"/>
                        </a:rPr>
                        <a:t>30</a:t>
                      </a:r>
                      <a:endParaRPr sz="1300">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300">
                          <a:latin typeface="Verdana"/>
                          <a:ea typeface="Verdana"/>
                          <a:cs typeface="Verdana"/>
                          <a:sym typeface="Verdana"/>
                        </a:rPr>
                        <a:t>1,470.9</a:t>
                      </a:r>
                      <a:endParaRPr sz="1300">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300"/>
                        <a:t>4580.3</a:t>
                      </a:r>
                      <a:endParaRPr sz="1300"/>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300">
                          <a:latin typeface="Verdana"/>
                          <a:ea typeface="Verdana"/>
                          <a:cs typeface="Verdana"/>
                          <a:sym typeface="Verdana"/>
                        </a:rPr>
                        <a:t>735435.0</a:t>
                      </a:r>
                      <a:endParaRPr sz="1300">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287967">
                <a:tc>
                  <a:txBody>
                    <a:bodyPr/>
                    <a:lstStyle/>
                    <a:p>
                      <a:pPr marL="0" lvl="0" indent="0" algn="l" rtl="0">
                        <a:spcBef>
                          <a:spcPts val="0"/>
                        </a:spcBef>
                        <a:spcAft>
                          <a:spcPts val="0"/>
                        </a:spcAft>
                        <a:buNone/>
                      </a:pPr>
                      <a:r>
                        <a:rPr lang="en" sz="1300"/>
                        <a:t>Company 3</a:t>
                      </a:r>
                      <a:endParaRPr sz="1300"/>
                    </a:p>
                  </a:txBody>
                  <a:tcPr marL="38100" marR="38100" marT="25400" marB="25400" anchor="b">
                    <a:lnL w="94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solidFill>
                      <a:srgbClr val="E4E4E4"/>
                    </a:solidFill>
                  </a:tcPr>
                </a:tc>
                <a:tc>
                  <a:txBody>
                    <a:bodyPr/>
                    <a:lstStyle/>
                    <a:p>
                      <a:pPr marL="0" lvl="0" indent="0" algn="ctr" rtl="0">
                        <a:lnSpc>
                          <a:spcPct val="115000"/>
                        </a:lnSpc>
                        <a:spcBef>
                          <a:spcPts val="0"/>
                        </a:spcBef>
                        <a:spcAft>
                          <a:spcPts val="0"/>
                        </a:spcAft>
                        <a:buNone/>
                      </a:pPr>
                      <a:r>
                        <a:rPr lang="en" sz="1300">
                          <a:latin typeface="Verdana"/>
                          <a:ea typeface="Verdana"/>
                          <a:cs typeface="Verdana"/>
                          <a:sym typeface="Verdana"/>
                        </a:rPr>
                        <a:t>4</a:t>
                      </a:r>
                      <a:endParaRPr sz="1300">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300">
                          <a:latin typeface="Verdana"/>
                          <a:ea typeface="Verdana"/>
                          <a:cs typeface="Verdana"/>
                          <a:sym typeface="Verdana"/>
                        </a:rPr>
                        <a:t>12</a:t>
                      </a:r>
                      <a:endParaRPr sz="1300">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300">
                          <a:latin typeface="Verdana"/>
                          <a:ea typeface="Verdana"/>
                          <a:cs typeface="Verdana"/>
                          <a:sym typeface="Verdana"/>
                        </a:rPr>
                        <a:t>939.9</a:t>
                      </a:r>
                      <a:endParaRPr sz="1300">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300"/>
                        <a:t>2926.8</a:t>
                      </a:r>
                      <a:endParaRPr sz="1300"/>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300">
                          <a:latin typeface="Verdana"/>
                          <a:ea typeface="Verdana"/>
                          <a:cs typeface="Verdana"/>
                          <a:sym typeface="Verdana"/>
                        </a:rPr>
                        <a:t>469950.0</a:t>
                      </a:r>
                      <a:endParaRPr sz="1300">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87967">
                <a:tc>
                  <a:txBody>
                    <a:bodyPr/>
                    <a:lstStyle/>
                    <a:p>
                      <a:pPr marL="0" lvl="0" indent="0" algn="l" rtl="0">
                        <a:spcBef>
                          <a:spcPts val="0"/>
                        </a:spcBef>
                        <a:spcAft>
                          <a:spcPts val="0"/>
                        </a:spcAft>
                        <a:buNone/>
                      </a:pPr>
                      <a:r>
                        <a:rPr lang="en" sz="1300">
                          <a:solidFill>
                            <a:schemeClr val="dk1"/>
                          </a:solidFill>
                        </a:rPr>
                        <a:t>Company 4</a:t>
                      </a:r>
                      <a:endParaRPr sz="1300"/>
                    </a:p>
                  </a:txBody>
                  <a:tcPr marL="38100" marR="38100" marT="25400" marB="25400" anchor="b">
                    <a:lnL w="94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solidFill>
                      <a:srgbClr val="E4E4E4"/>
                    </a:solidFill>
                  </a:tcPr>
                </a:tc>
                <a:tc>
                  <a:txBody>
                    <a:bodyPr/>
                    <a:lstStyle/>
                    <a:p>
                      <a:pPr marL="0" lvl="0" indent="0" algn="ctr" rtl="0">
                        <a:lnSpc>
                          <a:spcPct val="115000"/>
                        </a:lnSpc>
                        <a:spcBef>
                          <a:spcPts val="0"/>
                        </a:spcBef>
                        <a:spcAft>
                          <a:spcPts val="0"/>
                        </a:spcAft>
                        <a:buNone/>
                      </a:pPr>
                      <a:r>
                        <a:rPr lang="en" sz="1300">
                          <a:latin typeface="Verdana"/>
                          <a:ea typeface="Verdana"/>
                          <a:cs typeface="Verdana"/>
                          <a:sym typeface="Verdana"/>
                        </a:rPr>
                        <a:t>9</a:t>
                      </a:r>
                      <a:endParaRPr sz="1300">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300">
                          <a:latin typeface="Verdana"/>
                          <a:ea typeface="Verdana"/>
                          <a:cs typeface="Verdana"/>
                          <a:sym typeface="Verdana"/>
                        </a:rPr>
                        <a:t>42</a:t>
                      </a:r>
                      <a:endParaRPr sz="1300">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300">
                          <a:latin typeface="Verdana"/>
                          <a:ea typeface="Verdana"/>
                          <a:cs typeface="Verdana"/>
                          <a:sym typeface="Verdana"/>
                        </a:rPr>
                        <a:t>819.9</a:t>
                      </a:r>
                      <a:endParaRPr sz="1300">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300"/>
                        <a:t>2553.0</a:t>
                      </a:r>
                      <a:endParaRPr sz="1300"/>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300">
                          <a:latin typeface="Verdana"/>
                          <a:ea typeface="Verdana"/>
                          <a:cs typeface="Verdana"/>
                          <a:sym typeface="Verdana"/>
                        </a:rPr>
                        <a:t>409925.0</a:t>
                      </a:r>
                      <a:endParaRPr sz="1300">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87967">
                <a:tc>
                  <a:txBody>
                    <a:bodyPr/>
                    <a:lstStyle/>
                    <a:p>
                      <a:pPr marL="0" lvl="0" indent="0" algn="l" rtl="0">
                        <a:spcBef>
                          <a:spcPts val="0"/>
                        </a:spcBef>
                        <a:spcAft>
                          <a:spcPts val="0"/>
                        </a:spcAft>
                        <a:buNone/>
                      </a:pPr>
                      <a:r>
                        <a:rPr lang="en" sz="1300">
                          <a:solidFill>
                            <a:schemeClr val="dk1"/>
                          </a:solidFill>
                        </a:rPr>
                        <a:t>Company 5</a:t>
                      </a:r>
                      <a:endParaRPr sz="1300"/>
                    </a:p>
                  </a:txBody>
                  <a:tcPr marL="38100" marR="38100" marT="25400" marB="25400" anchor="b">
                    <a:lnL w="94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solidFill>
                      <a:srgbClr val="E4E4E4"/>
                    </a:solidFill>
                  </a:tcPr>
                </a:tc>
                <a:tc>
                  <a:txBody>
                    <a:bodyPr/>
                    <a:lstStyle/>
                    <a:p>
                      <a:pPr marL="0" lvl="0" indent="0" algn="ctr" rtl="0">
                        <a:lnSpc>
                          <a:spcPct val="115000"/>
                        </a:lnSpc>
                        <a:spcBef>
                          <a:spcPts val="0"/>
                        </a:spcBef>
                        <a:spcAft>
                          <a:spcPts val="0"/>
                        </a:spcAft>
                        <a:buNone/>
                      </a:pPr>
                      <a:r>
                        <a:rPr lang="en" sz="1300">
                          <a:latin typeface="Verdana"/>
                          <a:ea typeface="Verdana"/>
                          <a:cs typeface="Verdana"/>
                          <a:sym typeface="Verdana"/>
                        </a:rPr>
                        <a:t>19</a:t>
                      </a:r>
                      <a:endParaRPr sz="1300">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300">
                          <a:latin typeface="Verdana"/>
                          <a:ea typeface="Verdana"/>
                          <a:cs typeface="Verdana"/>
                          <a:sym typeface="Verdana"/>
                        </a:rPr>
                        <a:t>29</a:t>
                      </a:r>
                      <a:endParaRPr sz="1300">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300">
                          <a:latin typeface="Verdana"/>
                          <a:ea typeface="Verdana"/>
                          <a:cs typeface="Verdana"/>
                          <a:sym typeface="Verdana"/>
                        </a:rPr>
                        <a:t>724.3</a:t>
                      </a:r>
                      <a:endParaRPr sz="1300">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300"/>
                        <a:t>2255.6</a:t>
                      </a:r>
                      <a:endParaRPr sz="1300"/>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300">
                          <a:latin typeface="Verdana"/>
                          <a:ea typeface="Verdana"/>
                          <a:cs typeface="Verdana"/>
                          <a:sym typeface="Verdana"/>
                        </a:rPr>
                        <a:t>362173.1</a:t>
                      </a:r>
                      <a:endParaRPr sz="1300">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87967">
                <a:tc>
                  <a:txBody>
                    <a:bodyPr/>
                    <a:lstStyle/>
                    <a:p>
                      <a:pPr marL="0" lvl="0" indent="0" algn="l" rtl="0">
                        <a:spcBef>
                          <a:spcPts val="0"/>
                        </a:spcBef>
                        <a:spcAft>
                          <a:spcPts val="0"/>
                        </a:spcAft>
                        <a:buNone/>
                      </a:pPr>
                      <a:r>
                        <a:rPr lang="en" sz="1300">
                          <a:solidFill>
                            <a:schemeClr val="dk1"/>
                          </a:solidFill>
                        </a:rPr>
                        <a:t>Company 6</a:t>
                      </a:r>
                      <a:endParaRPr sz="1300"/>
                    </a:p>
                  </a:txBody>
                  <a:tcPr marL="38100" marR="38100" marT="25400" marB="25400" anchor="b">
                    <a:lnL w="94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solidFill>
                      <a:srgbClr val="E4E4E4"/>
                    </a:solidFill>
                  </a:tcPr>
                </a:tc>
                <a:tc>
                  <a:txBody>
                    <a:bodyPr/>
                    <a:lstStyle/>
                    <a:p>
                      <a:pPr marL="0" lvl="0" indent="0" algn="ctr" rtl="0">
                        <a:lnSpc>
                          <a:spcPct val="115000"/>
                        </a:lnSpc>
                        <a:spcBef>
                          <a:spcPts val="0"/>
                        </a:spcBef>
                        <a:spcAft>
                          <a:spcPts val="0"/>
                        </a:spcAft>
                        <a:buNone/>
                      </a:pPr>
                      <a:r>
                        <a:rPr lang="en" sz="1300">
                          <a:latin typeface="Verdana"/>
                          <a:ea typeface="Verdana"/>
                          <a:cs typeface="Verdana"/>
                          <a:sym typeface="Verdana"/>
                        </a:rPr>
                        <a:t>4</a:t>
                      </a:r>
                      <a:endParaRPr sz="1300">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300">
                          <a:latin typeface="Verdana"/>
                          <a:ea typeface="Verdana"/>
                          <a:cs typeface="Verdana"/>
                          <a:sym typeface="Verdana"/>
                        </a:rPr>
                        <a:t>33</a:t>
                      </a:r>
                      <a:endParaRPr sz="1300">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300">
                          <a:latin typeface="Verdana"/>
                          <a:ea typeface="Verdana"/>
                          <a:cs typeface="Verdana"/>
                          <a:sym typeface="Verdana"/>
                        </a:rPr>
                        <a:t>723.4</a:t>
                      </a:r>
                      <a:endParaRPr sz="1300">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300"/>
                        <a:t>2252.5</a:t>
                      </a:r>
                      <a:endParaRPr sz="1300"/>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300">
                          <a:latin typeface="Verdana"/>
                          <a:ea typeface="Verdana"/>
                          <a:cs typeface="Verdana"/>
                          <a:sym typeface="Verdana"/>
                        </a:rPr>
                        <a:t>361675.0</a:t>
                      </a:r>
                      <a:endParaRPr sz="1300">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287967">
                <a:tc>
                  <a:txBody>
                    <a:bodyPr/>
                    <a:lstStyle/>
                    <a:p>
                      <a:pPr marL="0" lvl="0" indent="0" algn="l" rtl="0">
                        <a:spcBef>
                          <a:spcPts val="0"/>
                        </a:spcBef>
                        <a:spcAft>
                          <a:spcPts val="0"/>
                        </a:spcAft>
                        <a:buNone/>
                      </a:pPr>
                      <a:r>
                        <a:rPr lang="en" sz="1300">
                          <a:solidFill>
                            <a:schemeClr val="dk1"/>
                          </a:solidFill>
                        </a:rPr>
                        <a:t>Company 7</a:t>
                      </a:r>
                      <a:endParaRPr sz="1300"/>
                    </a:p>
                  </a:txBody>
                  <a:tcPr marL="38100" marR="38100" marT="25400" marB="25400" anchor="b">
                    <a:lnL w="94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solidFill>
                      <a:srgbClr val="E4E4E4"/>
                    </a:solidFill>
                  </a:tcPr>
                </a:tc>
                <a:tc>
                  <a:txBody>
                    <a:bodyPr/>
                    <a:lstStyle/>
                    <a:p>
                      <a:pPr marL="0" lvl="0" indent="0" algn="ctr" rtl="0">
                        <a:lnSpc>
                          <a:spcPct val="115000"/>
                        </a:lnSpc>
                        <a:spcBef>
                          <a:spcPts val="0"/>
                        </a:spcBef>
                        <a:spcAft>
                          <a:spcPts val="0"/>
                        </a:spcAft>
                        <a:buNone/>
                      </a:pPr>
                      <a:r>
                        <a:rPr lang="en" sz="1300">
                          <a:latin typeface="Verdana"/>
                          <a:ea typeface="Verdana"/>
                          <a:cs typeface="Verdana"/>
                          <a:sym typeface="Verdana"/>
                        </a:rPr>
                        <a:t>3</a:t>
                      </a:r>
                      <a:endParaRPr sz="1300">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300">
                          <a:latin typeface="Verdana"/>
                          <a:ea typeface="Verdana"/>
                          <a:cs typeface="Verdana"/>
                          <a:sym typeface="Verdana"/>
                        </a:rPr>
                        <a:t>16</a:t>
                      </a:r>
                      <a:endParaRPr sz="1300">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300">
                          <a:latin typeface="Verdana"/>
                          <a:ea typeface="Verdana"/>
                          <a:cs typeface="Verdana"/>
                          <a:sym typeface="Verdana"/>
                        </a:rPr>
                        <a:t>657.4</a:t>
                      </a:r>
                      <a:endParaRPr sz="1300">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300"/>
                        <a:t>2047.0</a:t>
                      </a:r>
                      <a:endParaRPr sz="1300"/>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300">
                          <a:latin typeface="Verdana"/>
                          <a:ea typeface="Verdana"/>
                          <a:cs typeface="Verdana"/>
                          <a:sym typeface="Verdana"/>
                        </a:rPr>
                        <a:t>328680.0</a:t>
                      </a:r>
                      <a:endParaRPr sz="1300">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87967">
                <a:tc>
                  <a:txBody>
                    <a:bodyPr/>
                    <a:lstStyle/>
                    <a:p>
                      <a:pPr marL="0" lvl="0" indent="0" algn="l" rtl="0">
                        <a:spcBef>
                          <a:spcPts val="0"/>
                        </a:spcBef>
                        <a:spcAft>
                          <a:spcPts val="0"/>
                        </a:spcAft>
                        <a:buNone/>
                      </a:pPr>
                      <a:r>
                        <a:rPr lang="en" sz="1300">
                          <a:solidFill>
                            <a:schemeClr val="dk1"/>
                          </a:solidFill>
                        </a:rPr>
                        <a:t>Company 8</a:t>
                      </a:r>
                      <a:endParaRPr sz="1300"/>
                    </a:p>
                  </a:txBody>
                  <a:tcPr marL="38100" marR="38100" marT="25400" marB="25400" anchor="b">
                    <a:lnL w="94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solidFill>
                      <a:srgbClr val="E4E4E4"/>
                    </a:solidFill>
                  </a:tcPr>
                </a:tc>
                <a:tc>
                  <a:txBody>
                    <a:bodyPr/>
                    <a:lstStyle/>
                    <a:p>
                      <a:pPr marL="0" lvl="0" indent="0" algn="ctr" rtl="0">
                        <a:lnSpc>
                          <a:spcPct val="115000"/>
                        </a:lnSpc>
                        <a:spcBef>
                          <a:spcPts val="0"/>
                        </a:spcBef>
                        <a:spcAft>
                          <a:spcPts val="0"/>
                        </a:spcAft>
                        <a:buNone/>
                      </a:pPr>
                      <a:r>
                        <a:rPr lang="en" sz="1300">
                          <a:latin typeface="Verdana"/>
                          <a:ea typeface="Verdana"/>
                          <a:cs typeface="Verdana"/>
                          <a:sym typeface="Verdana"/>
                        </a:rPr>
                        <a:t>8</a:t>
                      </a:r>
                      <a:endParaRPr sz="1300">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300">
                          <a:latin typeface="Verdana"/>
                          <a:ea typeface="Verdana"/>
                          <a:cs typeface="Verdana"/>
                          <a:sym typeface="Verdana"/>
                        </a:rPr>
                        <a:t>8</a:t>
                      </a:r>
                      <a:endParaRPr sz="1300">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300">
                          <a:latin typeface="Verdana"/>
                          <a:ea typeface="Verdana"/>
                          <a:cs typeface="Verdana"/>
                          <a:sym typeface="Verdana"/>
                        </a:rPr>
                        <a:t>588.2</a:t>
                      </a:r>
                      <a:endParaRPr sz="1300">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300"/>
                        <a:t>1831.7</a:t>
                      </a:r>
                      <a:endParaRPr sz="1300"/>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300">
                          <a:latin typeface="Verdana"/>
                          <a:ea typeface="Verdana"/>
                          <a:cs typeface="Verdana"/>
                          <a:sym typeface="Verdana"/>
                        </a:rPr>
                        <a:t>294115.0</a:t>
                      </a:r>
                      <a:endParaRPr sz="1300">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287967">
                <a:tc>
                  <a:txBody>
                    <a:bodyPr/>
                    <a:lstStyle/>
                    <a:p>
                      <a:pPr marL="0" lvl="0" indent="0" algn="l" rtl="0">
                        <a:spcBef>
                          <a:spcPts val="0"/>
                        </a:spcBef>
                        <a:spcAft>
                          <a:spcPts val="0"/>
                        </a:spcAft>
                        <a:buNone/>
                      </a:pPr>
                      <a:r>
                        <a:rPr lang="en" sz="1300">
                          <a:solidFill>
                            <a:schemeClr val="dk1"/>
                          </a:solidFill>
                        </a:rPr>
                        <a:t>Company 9</a:t>
                      </a:r>
                      <a:endParaRPr sz="1300"/>
                    </a:p>
                  </a:txBody>
                  <a:tcPr marL="38100" marR="38100" marT="25400" marB="25400" anchor="b">
                    <a:lnL w="94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solidFill>
                      <a:srgbClr val="E4E4E4"/>
                    </a:solidFill>
                  </a:tcPr>
                </a:tc>
                <a:tc>
                  <a:txBody>
                    <a:bodyPr/>
                    <a:lstStyle/>
                    <a:p>
                      <a:pPr marL="0" lvl="0" indent="0" algn="ctr" rtl="0">
                        <a:lnSpc>
                          <a:spcPct val="115000"/>
                        </a:lnSpc>
                        <a:spcBef>
                          <a:spcPts val="0"/>
                        </a:spcBef>
                        <a:spcAft>
                          <a:spcPts val="0"/>
                        </a:spcAft>
                        <a:buNone/>
                      </a:pPr>
                      <a:r>
                        <a:rPr lang="en" sz="1300">
                          <a:latin typeface="Verdana"/>
                          <a:ea typeface="Verdana"/>
                          <a:cs typeface="Verdana"/>
                          <a:sym typeface="Verdana"/>
                        </a:rPr>
                        <a:t>21</a:t>
                      </a:r>
                      <a:endParaRPr sz="1300">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300">
                          <a:latin typeface="Verdana"/>
                          <a:ea typeface="Verdana"/>
                          <a:cs typeface="Verdana"/>
                          <a:sym typeface="Verdana"/>
                        </a:rPr>
                        <a:t>7</a:t>
                      </a:r>
                      <a:endParaRPr sz="1300">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300">
                          <a:latin typeface="Verdana"/>
                          <a:ea typeface="Verdana"/>
                          <a:cs typeface="Verdana"/>
                          <a:sym typeface="Verdana"/>
                        </a:rPr>
                        <a:t>580.1</a:t>
                      </a:r>
                      <a:endParaRPr sz="1300">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300"/>
                        <a:t>1806.6</a:t>
                      </a:r>
                      <a:endParaRPr sz="1300"/>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300">
                          <a:latin typeface="Verdana"/>
                          <a:ea typeface="Verdana"/>
                          <a:cs typeface="Verdana"/>
                          <a:sym typeface="Verdana"/>
                        </a:rPr>
                        <a:t>290070.0</a:t>
                      </a:r>
                      <a:endParaRPr sz="1300">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287967">
                <a:tc>
                  <a:txBody>
                    <a:bodyPr/>
                    <a:lstStyle/>
                    <a:p>
                      <a:pPr marL="0" lvl="0" indent="0" algn="l" rtl="0">
                        <a:spcBef>
                          <a:spcPts val="0"/>
                        </a:spcBef>
                        <a:spcAft>
                          <a:spcPts val="0"/>
                        </a:spcAft>
                        <a:buNone/>
                      </a:pPr>
                      <a:r>
                        <a:rPr lang="en" sz="1300">
                          <a:solidFill>
                            <a:schemeClr val="dk1"/>
                          </a:solidFill>
                        </a:rPr>
                        <a:t>Company 10</a:t>
                      </a:r>
                      <a:endParaRPr sz="1300"/>
                    </a:p>
                  </a:txBody>
                  <a:tcPr marL="38100" marR="38100" marT="25400" marB="25400" anchor="b">
                    <a:lnL w="94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solidFill>
                      <a:srgbClr val="E4E4E4"/>
                    </a:solidFill>
                  </a:tcPr>
                </a:tc>
                <a:tc>
                  <a:txBody>
                    <a:bodyPr/>
                    <a:lstStyle/>
                    <a:p>
                      <a:pPr marL="0" lvl="0" indent="0" algn="ctr" rtl="0">
                        <a:lnSpc>
                          <a:spcPct val="115000"/>
                        </a:lnSpc>
                        <a:spcBef>
                          <a:spcPts val="0"/>
                        </a:spcBef>
                        <a:spcAft>
                          <a:spcPts val="0"/>
                        </a:spcAft>
                        <a:buNone/>
                      </a:pPr>
                      <a:r>
                        <a:rPr lang="en" sz="1300">
                          <a:latin typeface="Verdana"/>
                          <a:ea typeface="Verdana"/>
                          <a:cs typeface="Verdana"/>
                          <a:sym typeface="Verdana"/>
                        </a:rPr>
                        <a:t>2</a:t>
                      </a:r>
                      <a:endParaRPr sz="1300">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300">
                          <a:latin typeface="Verdana"/>
                          <a:ea typeface="Verdana"/>
                          <a:cs typeface="Verdana"/>
                          <a:sym typeface="Verdana"/>
                        </a:rPr>
                        <a:t>18</a:t>
                      </a:r>
                      <a:endParaRPr sz="1300">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300">
                          <a:latin typeface="Verdana"/>
                          <a:ea typeface="Verdana"/>
                          <a:cs typeface="Verdana"/>
                          <a:sym typeface="Verdana"/>
                        </a:rPr>
                        <a:t>370.7</a:t>
                      </a:r>
                      <a:endParaRPr sz="1300">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300"/>
                        <a:t>1154.2</a:t>
                      </a:r>
                      <a:endParaRPr sz="1300"/>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300">
                          <a:latin typeface="Verdana"/>
                          <a:ea typeface="Verdana"/>
                          <a:cs typeface="Verdana"/>
                          <a:sym typeface="Verdana"/>
                        </a:rPr>
                        <a:t>185330.0</a:t>
                      </a:r>
                      <a:endParaRPr sz="1300">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r h="287967">
                <a:tc>
                  <a:txBody>
                    <a:bodyPr/>
                    <a:lstStyle/>
                    <a:p>
                      <a:pPr marL="0" lvl="0" indent="0" algn="l" rtl="0">
                        <a:spcBef>
                          <a:spcPts val="0"/>
                        </a:spcBef>
                        <a:spcAft>
                          <a:spcPts val="0"/>
                        </a:spcAft>
                        <a:buNone/>
                      </a:pPr>
                      <a:r>
                        <a:rPr lang="en" sz="1300">
                          <a:solidFill>
                            <a:schemeClr val="dk1"/>
                          </a:solidFill>
                        </a:rPr>
                        <a:t>Company 11</a:t>
                      </a:r>
                      <a:endParaRPr sz="1300"/>
                    </a:p>
                  </a:txBody>
                  <a:tcPr marL="38100" marR="38100" marT="25400" marB="25400" anchor="b">
                    <a:lnL w="94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solidFill>
                      <a:srgbClr val="E4E4E4"/>
                    </a:solidFill>
                  </a:tcPr>
                </a:tc>
                <a:tc>
                  <a:txBody>
                    <a:bodyPr/>
                    <a:lstStyle/>
                    <a:p>
                      <a:pPr marL="0" lvl="0" indent="0" algn="ctr" rtl="0">
                        <a:lnSpc>
                          <a:spcPct val="115000"/>
                        </a:lnSpc>
                        <a:spcBef>
                          <a:spcPts val="0"/>
                        </a:spcBef>
                        <a:spcAft>
                          <a:spcPts val="0"/>
                        </a:spcAft>
                        <a:buNone/>
                      </a:pPr>
                      <a:r>
                        <a:rPr lang="en" sz="1300">
                          <a:latin typeface="Verdana"/>
                          <a:ea typeface="Verdana"/>
                          <a:cs typeface="Verdana"/>
                          <a:sym typeface="Verdana"/>
                        </a:rPr>
                        <a:t>6</a:t>
                      </a:r>
                      <a:endParaRPr sz="1300">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300">
                          <a:latin typeface="Verdana"/>
                          <a:ea typeface="Verdana"/>
                          <a:cs typeface="Verdana"/>
                          <a:sym typeface="Verdana"/>
                        </a:rPr>
                        <a:t>14</a:t>
                      </a:r>
                      <a:endParaRPr sz="1300">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300">
                          <a:latin typeface="Verdana"/>
                          <a:ea typeface="Verdana"/>
                          <a:cs typeface="Verdana"/>
                          <a:sym typeface="Verdana"/>
                        </a:rPr>
                        <a:t>355.6</a:t>
                      </a:r>
                      <a:endParaRPr sz="1300">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300"/>
                        <a:t>1107.4</a:t>
                      </a:r>
                      <a:endParaRPr sz="1300"/>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300">
                          <a:latin typeface="Verdana"/>
                          <a:ea typeface="Verdana"/>
                          <a:cs typeface="Verdana"/>
                          <a:sym typeface="Verdana"/>
                        </a:rPr>
                        <a:t>177810.0</a:t>
                      </a:r>
                      <a:endParaRPr sz="1300">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r h="287967">
                <a:tc>
                  <a:txBody>
                    <a:bodyPr/>
                    <a:lstStyle/>
                    <a:p>
                      <a:pPr marL="0" lvl="0" indent="0" algn="l" rtl="0">
                        <a:spcBef>
                          <a:spcPts val="0"/>
                        </a:spcBef>
                        <a:spcAft>
                          <a:spcPts val="0"/>
                        </a:spcAft>
                        <a:buNone/>
                      </a:pPr>
                      <a:r>
                        <a:rPr lang="en" sz="1300">
                          <a:solidFill>
                            <a:schemeClr val="dk1"/>
                          </a:solidFill>
                        </a:rPr>
                        <a:t>Company 12</a:t>
                      </a:r>
                      <a:endParaRPr sz="1300"/>
                    </a:p>
                  </a:txBody>
                  <a:tcPr marL="38100" marR="38100" marT="25400" marB="25400" anchor="b">
                    <a:lnL w="94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solidFill>
                      <a:srgbClr val="E4E4E4"/>
                    </a:solidFill>
                  </a:tcPr>
                </a:tc>
                <a:tc>
                  <a:txBody>
                    <a:bodyPr/>
                    <a:lstStyle/>
                    <a:p>
                      <a:pPr marL="0" lvl="0" indent="0" algn="ctr" rtl="0">
                        <a:lnSpc>
                          <a:spcPct val="115000"/>
                        </a:lnSpc>
                        <a:spcBef>
                          <a:spcPts val="0"/>
                        </a:spcBef>
                        <a:spcAft>
                          <a:spcPts val="0"/>
                        </a:spcAft>
                        <a:buNone/>
                      </a:pPr>
                      <a:r>
                        <a:rPr lang="en" sz="1300">
                          <a:latin typeface="Verdana"/>
                          <a:ea typeface="Verdana"/>
                          <a:cs typeface="Verdana"/>
                          <a:sym typeface="Verdana"/>
                        </a:rPr>
                        <a:t>14</a:t>
                      </a:r>
                      <a:endParaRPr sz="1300">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300">
                          <a:latin typeface="Verdana"/>
                          <a:ea typeface="Verdana"/>
                          <a:cs typeface="Verdana"/>
                          <a:sym typeface="Verdana"/>
                        </a:rPr>
                        <a:t>15</a:t>
                      </a:r>
                      <a:endParaRPr sz="1300">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300">
                          <a:latin typeface="Verdana"/>
                          <a:ea typeface="Verdana"/>
                          <a:cs typeface="Verdana"/>
                          <a:sym typeface="Verdana"/>
                        </a:rPr>
                        <a:t>288.5</a:t>
                      </a:r>
                      <a:endParaRPr sz="1300">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300"/>
                        <a:t>898.5</a:t>
                      </a:r>
                      <a:endParaRPr sz="1300"/>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300">
                          <a:latin typeface="Verdana"/>
                          <a:ea typeface="Verdana"/>
                          <a:cs typeface="Verdana"/>
                          <a:sym typeface="Verdana"/>
                        </a:rPr>
                        <a:t>144265.0</a:t>
                      </a:r>
                      <a:endParaRPr sz="1300">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12"/>
                  </a:ext>
                </a:extLst>
              </a:tr>
              <a:tr h="287967">
                <a:tc>
                  <a:txBody>
                    <a:bodyPr/>
                    <a:lstStyle/>
                    <a:p>
                      <a:pPr marL="0" lvl="0" indent="0" algn="l" rtl="0">
                        <a:spcBef>
                          <a:spcPts val="0"/>
                        </a:spcBef>
                        <a:spcAft>
                          <a:spcPts val="0"/>
                        </a:spcAft>
                        <a:buNone/>
                      </a:pPr>
                      <a:r>
                        <a:rPr lang="en" sz="1300">
                          <a:solidFill>
                            <a:schemeClr val="dk1"/>
                          </a:solidFill>
                        </a:rPr>
                        <a:t>Company 13</a:t>
                      </a:r>
                      <a:endParaRPr sz="1300"/>
                    </a:p>
                  </a:txBody>
                  <a:tcPr marL="38100" marR="38100" marT="25400" marB="25400" anchor="b">
                    <a:lnL w="94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solidFill>
                      <a:srgbClr val="E4E4E4"/>
                    </a:solidFill>
                  </a:tcPr>
                </a:tc>
                <a:tc>
                  <a:txBody>
                    <a:bodyPr/>
                    <a:lstStyle/>
                    <a:p>
                      <a:pPr marL="0" lvl="0" indent="0" algn="ctr" rtl="0">
                        <a:lnSpc>
                          <a:spcPct val="115000"/>
                        </a:lnSpc>
                        <a:spcBef>
                          <a:spcPts val="0"/>
                        </a:spcBef>
                        <a:spcAft>
                          <a:spcPts val="0"/>
                        </a:spcAft>
                        <a:buNone/>
                      </a:pPr>
                      <a:r>
                        <a:rPr lang="en" sz="1300">
                          <a:latin typeface="Verdana"/>
                          <a:ea typeface="Verdana"/>
                          <a:cs typeface="Verdana"/>
                          <a:sym typeface="Verdana"/>
                        </a:rPr>
                        <a:t>2</a:t>
                      </a:r>
                      <a:endParaRPr sz="1300">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300">
                          <a:latin typeface="Verdana"/>
                          <a:ea typeface="Verdana"/>
                          <a:cs typeface="Verdana"/>
                          <a:sym typeface="Verdana"/>
                        </a:rPr>
                        <a:t>14</a:t>
                      </a:r>
                      <a:endParaRPr sz="1300">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300">
                          <a:latin typeface="Verdana"/>
                          <a:ea typeface="Verdana"/>
                          <a:cs typeface="Verdana"/>
                          <a:sym typeface="Verdana"/>
                        </a:rPr>
                        <a:t>218.6</a:t>
                      </a:r>
                      <a:endParaRPr sz="1300">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300"/>
                        <a:t>680.7</a:t>
                      </a:r>
                      <a:endParaRPr sz="1300"/>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300">
                          <a:latin typeface="Verdana"/>
                          <a:ea typeface="Verdana"/>
                          <a:cs typeface="Verdana"/>
                          <a:sym typeface="Verdana"/>
                        </a:rPr>
                        <a:t>109290.0</a:t>
                      </a:r>
                      <a:endParaRPr sz="1300">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13"/>
                  </a:ext>
                </a:extLst>
              </a:tr>
              <a:tr h="327900">
                <a:tc>
                  <a:txBody>
                    <a:bodyPr/>
                    <a:lstStyle/>
                    <a:p>
                      <a:pPr marL="0" lvl="0" indent="0" algn="l" rtl="0">
                        <a:spcBef>
                          <a:spcPts val="0"/>
                        </a:spcBef>
                        <a:spcAft>
                          <a:spcPts val="0"/>
                        </a:spcAft>
                        <a:buNone/>
                      </a:pPr>
                      <a:r>
                        <a:rPr lang="en" sz="1300">
                          <a:solidFill>
                            <a:schemeClr val="dk1"/>
                          </a:solidFill>
                        </a:rPr>
                        <a:t>Company 14</a:t>
                      </a:r>
                      <a:endParaRPr sz="1300"/>
                    </a:p>
                  </a:txBody>
                  <a:tcPr marL="38100" marR="38100" marT="25400" marB="25400" anchor="b">
                    <a:lnL w="94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solidFill>
                      <a:srgbClr val="E4E4E4"/>
                    </a:solidFill>
                  </a:tcPr>
                </a:tc>
                <a:tc>
                  <a:txBody>
                    <a:bodyPr/>
                    <a:lstStyle/>
                    <a:p>
                      <a:pPr marL="0" lvl="0" indent="0" algn="ctr" rtl="0">
                        <a:lnSpc>
                          <a:spcPct val="115000"/>
                        </a:lnSpc>
                        <a:spcBef>
                          <a:spcPts val="0"/>
                        </a:spcBef>
                        <a:spcAft>
                          <a:spcPts val="0"/>
                        </a:spcAft>
                        <a:buNone/>
                      </a:pPr>
                      <a:r>
                        <a:rPr lang="en" sz="1300">
                          <a:latin typeface="Verdana"/>
                          <a:ea typeface="Verdana"/>
                          <a:cs typeface="Verdana"/>
                          <a:sym typeface="Verdana"/>
                        </a:rPr>
                        <a:t>1</a:t>
                      </a:r>
                      <a:endParaRPr sz="1300">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300">
                          <a:latin typeface="Verdana"/>
                          <a:ea typeface="Verdana"/>
                          <a:cs typeface="Verdana"/>
                          <a:sym typeface="Verdana"/>
                        </a:rPr>
                        <a:t>7</a:t>
                      </a:r>
                      <a:endParaRPr sz="1300">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300">
                          <a:latin typeface="Verdana"/>
                          <a:ea typeface="Verdana"/>
                          <a:cs typeface="Verdana"/>
                          <a:sym typeface="Verdana"/>
                        </a:rPr>
                        <a:t>177.0</a:t>
                      </a:r>
                      <a:endParaRPr sz="1300">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300"/>
                        <a:t>551.2</a:t>
                      </a:r>
                      <a:endParaRPr sz="1300"/>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300">
                          <a:latin typeface="Verdana"/>
                          <a:ea typeface="Verdana"/>
                          <a:cs typeface="Verdana"/>
                          <a:sym typeface="Verdana"/>
                        </a:rPr>
                        <a:t>88500.0</a:t>
                      </a:r>
                      <a:endParaRPr sz="1300">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14"/>
                  </a:ext>
                </a:extLst>
              </a:tr>
              <a:tr h="287967">
                <a:tc>
                  <a:txBody>
                    <a:bodyPr/>
                    <a:lstStyle/>
                    <a:p>
                      <a:pPr marL="0" lvl="0" indent="0" algn="l" rtl="0">
                        <a:spcBef>
                          <a:spcPts val="0"/>
                        </a:spcBef>
                        <a:spcAft>
                          <a:spcPts val="0"/>
                        </a:spcAft>
                        <a:buNone/>
                      </a:pPr>
                      <a:r>
                        <a:rPr lang="en" sz="1300">
                          <a:solidFill>
                            <a:schemeClr val="dk1"/>
                          </a:solidFill>
                        </a:rPr>
                        <a:t>Company 15</a:t>
                      </a:r>
                      <a:endParaRPr sz="1300"/>
                    </a:p>
                  </a:txBody>
                  <a:tcPr marL="38100" marR="38100" marT="25400" marB="25400" anchor="b">
                    <a:lnL w="94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solidFill>
                      <a:srgbClr val="E4E4E4"/>
                    </a:solidFill>
                  </a:tcPr>
                </a:tc>
                <a:tc>
                  <a:txBody>
                    <a:bodyPr/>
                    <a:lstStyle/>
                    <a:p>
                      <a:pPr marL="0" lvl="0" indent="0" algn="ctr" rtl="0">
                        <a:lnSpc>
                          <a:spcPct val="115000"/>
                        </a:lnSpc>
                        <a:spcBef>
                          <a:spcPts val="0"/>
                        </a:spcBef>
                        <a:spcAft>
                          <a:spcPts val="0"/>
                        </a:spcAft>
                        <a:buNone/>
                      </a:pPr>
                      <a:r>
                        <a:rPr lang="en" sz="1300">
                          <a:latin typeface="Verdana"/>
                          <a:ea typeface="Verdana"/>
                          <a:cs typeface="Verdana"/>
                          <a:sym typeface="Verdana"/>
                        </a:rPr>
                        <a:t>5</a:t>
                      </a:r>
                      <a:endParaRPr sz="1300">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300">
                          <a:latin typeface="Verdana"/>
                          <a:ea typeface="Verdana"/>
                          <a:cs typeface="Verdana"/>
                          <a:sym typeface="Verdana"/>
                        </a:rPr>
                        <a:t>18</a:t>
                      </a:r>
                      <a:endParaRPr sz="1300">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300">
                          <a:latin typeface="Verdana"/>
                          <a:ea typeface="Verdana"/>
                          <a:cs typeface="Verdana"/>
                          <a:sym typeface="Verdana"/>
                        </a:rPr>
                        <a:t>145.3</a:t>
                      </a:r>
                      <a:endParaRPr sz="1300">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300"/>
                        <a:t>452.5</a:t>
                      </a:r>
                      <a:endParaRPr sz="1300"/>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300">
                          <a:latin typeface="Verdana"/>
                          <a:ea typeface="Verdana"/>
                          <a:cs typeface="Verdana"/>
                          <a:sym typeface="Verdana"/>
                        </a:rPr>
                        <a:t>72655.0</a:t>
                      </a:r>
                      <a:endParaRPr sz="1300">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15"/>
                  </a:ext>
                </a:extLst>
              </a:tr>
              <a:tr h="287967">
                <a:tc>
                  <a:txBody>
                    <a:bodyPr/>
                    <a:lstStyle/>
                    <a:p>
                      <a:pPr marL="0" lvl="0" indent="0" algn="l" rtl="0">
                        <a:spcBef>
                          <a:spcPts val="0"/>
                        </a:spcBef>
                        <a:spcAft>
                          <a:spcPts val="0"/>
                        </a:spcAft>
                        <a:buNone/>
                      </a:pPr>
                      <a:r>
                        <a:rPr lang="en" sz="1300">
                          <a:solidFill>
                            <a:schemeClr val="dk1"/>
                          </a:solidFill>
                        </a:rPr>
                        <a:t>Company 16</a:t>
                      </a:r>
                      <a:endParaRPr sz="1300"/>
                    </a:p>
                  </a:txBody>
                  <a:tcPr marL="38100" marR="38100" marT="25400" marB="25400" anchor="b">
                    <a:lnL w="94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solidFill>
                      <a:srgbClr val="E4E4E4"/>
                    </a:solidFill>
                  </a:tcPr>
                </a:tc>
                <a:tc>
                  <a:txBody>
                    <a:bodyPr/>
                    <a:lstStyle/>
                    <a:p>
                      <a:pPr marL="0" lvl="0" indent="0" algn="ctr" rtl="0">
                        <a:lnSpc>
                          <a:spcPct val="115000"/>
                        </a:lnSpc>
                        <a:spcBef>
                          <a:spcPts val="0"/>
                        </a:spcBef>
                        <a:spcAft>
                          <a:spcPts val="0"/>
                        </a:spcAft>
                        <a:buNone/>
                      </a:pPr>
                      <a:r>
                        <a:rPr lang="en" sz="1300">
                          <a:latin typeface="Verdana"/>
                          <a:ea typeface="Verdana"/>
                          <a:cs typeface="Verdana"/>
                          <a:sym typeface="Verdana"/>
                        </a:rPr>
                        <a:t>28</a:t>
                      </a:r>
                      <a:endParaRPr sz="1300" b="1">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300">
                          <a:latin typeface="Verdana"/>
                          <a:ea typeface="Verdana"/>
                          <a:cs typeface="Verdana"/>
                          <a:sym typeface="Verdana"/>
                        </a:rPr>
                        <a:t>54</a:t>
                      </a:r>
                      <a:endParaRPr sz="1300">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300">
                          <a:latin typeface="Verdana"/>
                          <a:ea typeface="Verdana"/>
                          <a:cs typeface="Verdana"/>
                          <a:sym typeface="Verdana"/>
                        </a:rPr>
                        <a:t>919.2</a:t>
                      </a:r>
                      <a:endParaRPr sz="1300">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300"/>
                        <a:t>2862.3</a:t>
                      </a:r>
                      <a:endParaRPr sz="1300"/>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300">
                          <a:latin typeface="Verdana"/>
                          <a:ea typeface="Verdana"/>
                          <a:cs typeface="Verdana"/>
                          <a:sym typeface="Verdana"/>
                        </a:rPr>
                        <a:t>459587.2</a:t>
                      </a:r>
                      <a:endParaRPr sz="1300">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16"/>
                  </a:ext>
                </a:extLst>
              </a:tr>
              <a:tr h="273267">
                <a:tc>
                  <a:txBody>
                    <a:bodyPr/>
                    <a:lstStyle/>
                    <a:p>
                      <a:pPr marL="0" lvl="0" indent="0" algn="l" rtl="0">
                        <a:lnSpc>
                          <a:spcPct val="115000"/>
                        </a:lnSpc>
                        <a:spcBef>
                          <a:spcPts val="0"/>
                        </a:spcBef>
                        <a:spcAft>
                          <a:spcPts val="0"/>
                        </a:spcAft>
                        <a:buNone/>
                      </a:pPr>
                      <a:r>
                        <a:rPr lang="en" sz="1300" b="1">
                          <a:latin typeface="Verdana"/>
                          <a:ea typeface="Verdana"/>
                          <a:cs typeface="Verdana"/>
                          <a:sym typeface="Verdana"/>
                        </a:rPr>
                        <a:t>TOTAL</a:t>
                      </a:r>
                      <a:endParaRPr sz="1300" b="1">
                        <a:latin typeface="Verdana"/>
                        <a:ea typeface="Verdana"/>
                        <a:cs typeface="Verdana"/>
                        <a:sym typeface="Verdana"/>
                      </a:endParaRPr>
                    </a:p>
                  </a:txBody>
                  <a:tcPr marL="38100" marR="38100" marT="25400" marB="25400" anchor="b">
                    <a:lnL w="94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solidFill>
                      <a:srgbClr val="6D9EEB"/>
                    </a:solidFill>
                  </a:tcPr>
                </a:tc>
                <a:tc>
                  <a:txBody>
                    <a:bodyPr/>
                    <a:lstStyle/>
                    <a:p>
                      <a:pPr marL="0" lvl="0" indent="0" algn="ctr" rtl="0">
                        <a:lnSpc>
                          <a:spcPct val="115000"/>
                        </a:lnSpc>
                        <a:spcBef>
                          <a:spcPts val="0"/>
                        </a:spcBef>
                        <a:spcAft>
                          <a:spcPts val="0"/>
                        </a:spcAft>
                        <a:buNone/>
                      </a:pPr>
                      <a:r>
                        <a:rPr lang="en" sz="1300" b="1">
                          <a:latin typeface="Verdana"/>
                          <a:ea typeface="Verdana"/>
                          <a:cs typeface="Verdana"/>
                          <a:sym typeface="Verdana"/>
                        </a:rPr>
                        <a:t>168</a:t>
                      </a:r>
                      <a:endParaRPr sz="1300" b="1">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D9EEB"/>
                    </a:solidFill>
                  </a:tcPr>
                </a:tc>
                <a:tc>
                  <a:txBody>
                    <a:bodyPr/>
                    <a:lstStyle/>
                    <a:p>
                      <a:pPr marL="0" lvl="0" indent="0" algn="ctr" rtl="0">
                        <a:lnSpc>
                          <a:spcPct val="115000"/>
                        </a:lnSpc>
                        <a:spcBef>
                          <a:spcPts val="0"/>
                        </a:spcBef>
                        <a:spcAft>
                          <a:spcPts val="0"/>
                        </a:spcAft>
                        <a:buNone/>
                      </a:pPr>
                      <a:r>
                        <a:rPr lang="en" sz="1300" b="1">
                          <a:latin typeface="Verdana"/>
                          <a:ea typeface="Verdana"/>
                          <a:cs typeface="Verdana"/>
                          <a:sym typeface="Verdana"/>
                        </a:rPr>
                        <a:t>414</a:t>
                      </a:r>
                      <a:endParaRPr sz="1300" b="1">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D9EEB"/>
                    </a:solidFill>
                  </a:tcPr>
                </a:tc>
                <a:tc>
                  <a:txBody>
                    <a:bodyPr/>
                    <a:lstStyle/>
                    <a:p>
                      <a:pPr marL="0" lvl="0" indent="0" algn="ctr" rtl="0">
                        <a:lnSpc>
                          <a:spcPct val="115000"/>
                        </a:lnSpc>
                        <a:spcBef>
                          <a:spcPts val="0"/>
                        </a:spcBef>
                        <a:spcAft>
                          <a:spcPts val="0"/>
                        </a:spcAft>
                        <a:buNone/>
                      </a:pPr>
                      <a:r>
                        <a:rPr lang="en" sz="1300" b="1">
                          <a:latin typeface="Verdana"/>
                          <a:ea typeface="Verdana"/>
                          <a:cs typeface="Verdana"/>
                          <a:sym typeface="Verdana"/>
                        </a:rPr>
                        <a:t>11569.3</a:t>
                      </a:r>
                      <a:endParaRPr sz="1300" b="1">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D9EEB"/>
                    </a:solidFill>
                  </a:tcPr>
                </a:tc>
                <a:tc>
                  <a:txBody>
                    <a:bodyPr/>
                    <a:lstStyle/>
                    <a:p>
                      <a:pPr marL="0" lvl="0" indent="0" algn="ctr" rtl="0">
                        <a:lnSpc>
                          <a:spcPct val="115000"/>
                        </a:lnSpc>
                        <a:spcBef>
                          <a:spcPts val="0"/>
                        </a:spcBef>
                        <a:spcAft>
                          <a:spcPts val="0"/>
                        </a:spcAft>
                        <a:buNone/>
                      </a:pPr>
                      <a:r>
                        <a:rPr lang="en" sz="1300" b="1">
                          <a:solidFill>
                            <a:srgbClr val="000000"/>
                          </a:solidFill>
                          <a:latin typeface="Verdana"/>
                          <a:ea typeface="Verdana"/>
                          <a:cs typeface="Verdana"/>
                          <a:sym typeface="Verdana"/>
                        </a:rPr>
                        <a:t>36026.8</a:t>
                      </a:r>
                      <a:endParaRPr sz="1300" b="1"/>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D9EEB"/>
                    </a:solidFill>
                  </a:tcPr>
                </a:tc>
                <a:tc>
                  <a:txBody>
                    <a:bodyPr/>
                    <a:lstStyle/>
                    <a:p>
                      <a:pPr marL="0" lvl="0" indent="0" algn="ctr" rtl="0">
                        <a:lnSpc>
                          <a:spcPct val="115000"/>
                        </a:lnSpc>
                        <a:spcBef>
                          <a:spcPts val="0"/>
                        </a:spcBef>
                        <a:spcAft>
                          <a:spcPts val="0"/>
                        </a:spcAft>
                        <a:buNone/>
                      </a:pPr>
                      <a:r>
                        <a:rPr lang="en" sz="1300" b="1">
                          <a:latin typeface="Verdana"/>
                          <a:ea typeface="Verdana"/>
                          <a:cs typeface="Verdana"/>
                          <a:sym typeface="Verdana"/>
                        </a:rPr>
                        <a:t>$ 5,784,650</a:t>
                      </a:r>
                      <a:endParaRPr sz="1300" b="1">
                        <a:latin typeface="Verdana"/>
                        <a:ea typeface="Verdana"/>
                        <a:cs typeface="Verdana"/>
                        <a:sym typeface="Verdana"/>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D9EEB"/>
                    </a:solidFill>
                  </a:tcPr>
                </a:tc>
                <a:extLst>
                  <a:ext uri="{0D108BD9-81ED-4DB2-BD59-A6C34878D82A}">
                    <a16:rowId xmlns:a16="http://schemas.microsoft.com/office/drawing/2014/main" val="10017"/>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47"/>
          <p:cNvSpPr txBox="1">
            <a:spLocks noGrp="1"/>
          </p:cNvSpPr>
          <p:nvPr>
            <p:ph type="title"/>
          </p:nvPr>
        </p:nvSpPr>
        <p:spPr>
          <a:xfrm>
            <a:off x="142867" y="-4"/>
            <a:ext cx="11906400" cy="740400"/>
          </a:xfrm>
          <a:prstGeom prst="rect">
            <a:avLst/>
          </a:prstGeom>
        </p:spPr>
        <p:txBody>
          <a:bodyPr spcFirstLastPara="1" vert="horz" wrap="square" lIns="91433" tIns="91433" rIns="91433" bIns="91433" rtlCol="0" anchor="b" anchorCtr="0">
            <a:noAutofit/>
          </a:bodyPr>
          <a:lstStyle/>
          <a:p>
            <a:r>
              <a:rPr lang="en"/>
              <a:t>Case Study</a:t>
            </a:r>
            <a:endParaRPr/>
          </a:p>
        </p:txBody>
      </p:sp>
      <p:sp>
        <p:nvSpPr>
          <p:cNvPr id="383" name="Google Shape;383;p47"/>
          <p:cNvSpPr txBox="1">
            <a:spLocks noGrp="1"/>
          </p:cNvSpPr>
          <p:nvPr>
            <p:ph type="body" idx="4294967295"/>
          </p:nvPr>
        </p:nvSpPr>
        <p:spPr>
          <a:xfrm>
            <a:off x="0" y="2645700"/>
            <a:ext cx="4891600" cy="3585200"/>
          </a:xfrm>
          <a:prstGeom prst="rect">
            <a:avLst/>
          </a:prstGeom>
          <a:solidFill>
            <a:schemeClr val="lt1"/>
          </a:solidFill>
          <a:ln>
            <a:noFill/>
          </a:ln>
        </p:spPr>
        <p:txBody>
          <a:bodyPr spcFirstLastPara="1" vert="horz" wrap="square" lIns="100367" tIns="50167" rIns="100367" bIns="50167" rtlCol="0" anchor="t" anchorCtr="0">
            <a:noAutofit/>
          </a:bodyPr>
          <a:lstStyle/>
          <a:p>
            <a:pPr marL="304792" indent="0">
              <a:lnSpc>
                <a:spcPct val="115000"/>
              </a:lnSpc>
              <a:spcBef>
                <a:spcPts val="0"/>
              </a:spcBef>
              <a:buSzPts val="1600"/>
              <a:buNone/>
            </a:pPr>
            <a:endParaRPr sz="1467"/>
          </a:p>
          <a:p>
            <a:pPr marL="304792" indent="0">
              <a:lnSpc>
                <a:spcPct val="115000"/>
              </a:lnSpc>
              <a:spcBef>
                <a:spcPts val="0"/>
              </a:spcBef>
              <a:buSzPts val="1600"/>
              <a:buNone/>
            </a:pPr>
            <a:r>
              <a:rPr lang="en" sz="1733">
                <a:solidFill>
                  <a:schemeClr val="dk1"/>
                </a:solidFill>
              </a:rPr>
              <a:t>RESULTS</a:t>
            </a:r>
            <a:endParaRPr sz="1733">
              <a:solidFill>
                <a:schemeClr val="dk1"/>
              </a:solidFill>
            </a:endParaRPr>
          </a:p>
          <a:p>
            <a:pPr marL="761981" indent="-364058">
              <a:lnSpc>
                <a:spcPct val="115000"/>
              </a:lnSpc>
              <a:spcBef>
                <a:spcPts val="0"/>
              </a:spcBef>
              <a:buClr>
                <a:schemeClr val="dk1"/>
              </a:buClr>
              <a:buSzPts val="1300"/>
            </a:pPr>
            <a:r>
              <a:rPr lang="en" sz="1733">
                <a:solidFill>
                  <a:schemeClr val="dk1"/>
                </a:solidFill>
              </a:rPr>
              <a:t>The temperature deviation was higher as compared to baseline</a:t>
            </a:r>
            <a:endParaRPr sz="1733">
              <a:solidFill>
                <a:schemeClr val="dk1"/>
              </a:solidFill>
            </a:endParaRPr>
          </a:p>
          <a:p>
            <a:pPr marL="761981" indent="-364058">
              <a:lnSpc>
                <a:spcPct val="115000"/>
              </a:lnSpc>
              <a:spcBef>
                <a:spcPts val="0"/>
              </a:spcBef>
              <a:buClr>
                <a:schemeClr val="dk1"/>
              </a:buClr>
              <a:buSzPts val="1300"/>
            </a:pPr>
            <a:r>
              <a:rPr lang="en" sz="1733">
                <a:solidFill>
                  <a:schemeClr val="dk1"/>
                </a:solidFill>
              </a:rPr>
              <a:t>T/C Overhaul planned</a:t>
            </a:r>
            <a:endParaRPr sz="1733">
              <a:solidFill>
                <a:schemeClr val="dk1"/>
              </a:solidFill>
            </a:endParaRPr>
          </a:p>
          <a:p>
            <a:pPr marL="0" indent="0">
              <a:lnSpc>
                <a:spcPct val="115000"/>
              </a:lnSpc>
              <a:spcBef>
                <a:spcPts val="0"/>
              </a:spcBef>
              <a:buNone/>
            </a:pPr>
            <a:endParaRPr sz="1733">
              <a:solidFill>
                <a:schemeClr val="dk1"/>
              </a:solidFill>
            </a:endParaRPr>
          </a:p>
          <a:p>
            <a:pPr marL="304792" indent="0">
              <a:lnSpc>
                <a:spcPct val="115000"/>
              </a:lnSpc>
              <a:spcBef>
                <a:spcPts val="1067"/>
              </a:spcBef>
              <a:buSzPts val="1600"/>
              <a:buNone/>
            </a:pPr>
            <a:r>
              <a:rPr lang="en" sz="1733">
                <a:solidFill>
                  <a:schemeClr val="dk1"/>
                </a:solidFill>
              </a:rPr>
              <a:t>POTENTIAL CONSEQUENCES AND IMPACT</a:t>
            </a:r>
            <a:endParaRPr sz="1733">
              <a:solidFill>
                <a:schemeClr val="dk1"/>
              </a:solidFill>
            </a:endParaRPr>
          </a:p>
          <a:p>
            <a:pPr marL="761981" indent="-338658">
              <a:lnSpc>
                <a:spcPct val="115000"/>
              </a:lnSpc>
              <a:spcBef>
                <a:spcPts val="0"/>
              </a:spcBef>
              <a:buClr>
                <a:schemeClr val="dk1"/>
              </a:buClr>
              <a:buSzPts val="1300"/>
            </a:pPr>
            <a:r>
              <a:rPr lang="en" sz="1733">
                <a:solidFill>
                  <a:schemeClr val="dk1"/>
                </a:solidFill>
              </a:rPr>
              <a:t>Turbocharger surging </a:t>
            </a:r>
            <a:endParaRPr sz="1733">
              <a:solidFill>
                <a:schemeClr val="dk1"/>
              </a:solidFill>
            </a:endParaRPr>
          </a:p>
          <a:p>
            <a:pPr marL="761981" indent="-338658">
              <a:lnSpc>
                <a:spcPct val="115000"/>
              </a:lnSpc>
              <a:spcBef>
                <a:spcPts val="0"/>
              </a:spcBef>
              <a:buClr>
                <a:schemeClr val="dk1"/>
              </a:buClr>
              <a:buSzPts val="1300"/>
            </a:pPr>
            <a:r>
              <a:rPr lang="en" sz="1733">
                <a:solidFill>
                  <a:schemeClr val="dk1"/>
                </a:solidFill>
              </a:rPr>
              <a:t>Potential Turbocharger breakdown</a:t>
            </a:r>
            <a:endParaRPr sz="1733">
              <a:solidFill>
                <a:schemeClr val="dk1"/>
              </a:solidFill>
            </a:endParaRPr>
          </a:p>
        </p:txBody>
      </p:sp>
      <p:sp>
        <p:nvSpPr>
          <p:cNvPr id="384" name="Google Shape;384;p47"/>
          <p:cNvSpPr/>
          <p:nvPr/>
        </p:nvSpPr>
        <p:spPr>
          <a:xfrm>
            <a:off x="5200" y="1731267"/>
            <a:ext cx="4891600" cy="914400"/>
          </a:xfrm>
          <a:prstGeom prst="rect">
            <a:avLst/>
          </a:prstGeom>
          <a:solidFill>
            <a:srgbClr val="C1C1C1"/>
          </a:solidFill>
          <a:ln>
            <a:noFill/>
          </a:ln>
        </p:spPr>
        <p:txBody>
          <a:bodyPr spcFirstLastPara="1" wrap="square" lIns="100367" tIns="100367" rIns="100367" bIns="100367" anchor="t" anchorCtr="0">
            <a:noAutofit/>
          </a:bodyPr>
          <a:lstStyle/>
          <a:p>
            <a:pPr marL="507987"/>
            <a:endParaRPr sz="1200" b="1">
              <a:solidFill>
                <a:srgbClr val="434343"/>
              </a:solidFill>
              <a:latin typeface="Avenir"/>
              <a:ea typeface="Avenir"/>
              <a:cs typeface="Avenir"/>
              <a:sym typeface="Avenir"/>
            </a:endParaRPr>
          </a:p>
          <a:p>
            <a:pPr marL="457189">
              <a:spcBef>
                <a:spcPts val="1067"/>
              </a:spcBef>
              <a:spcAft>
                <a:spcPts val="1067"/>
              </a:spcAft>
            </a:pPr>
            <a:r>
              <a:rPr lang="en" sz="1467">
                <a:solidFill>
                  <a:schemeClr val="dk1"/>
                </a:solidFill>
                <a:latin typeface="Avenir"/>
                <a:ea typeface="Avenir"/>
                <a:cs typeface="Avenir"/>
                <a:sym typeface="Avenir"/>
              </a:rPr>
              <a:t>“High Deviation Alert” triggered</a:t>
            </a:r>
            <a:endParaRPr sz="1467">
              <a:solidFill>
                <a:schemeClr val="dk1"/>
              </a:solidFill>
              <a:latin typeface="Avenir"/>
              <a:ea typeface="Avenir"/>
              <a:cs typeface="Avenir"/>
              <a:sym typeface="Avenir"/>
            </a:endParaRPr>
          </a:p>
        </p:txBody>
      </p:sp>
      <p:sp>
        <p:nvSpPr>
          <p:cNvPr id="385" name="Google Shape;385;p47"/>
          <p:cNvSpPr/>
          <p:nvPr/>
        </p:nvSpPr>
        <p:spPr>
          <a:xfrm>
            <a:off x="0" y="6356365"/>
            <a:ext cx="12192000" cy="502072"/>
          </a:xfrm>
          <a:custGeom>
            <a:avLst/>
            <a:gdLst/>
            <a:ahLst/>
            <a:cxnLst/>
            <a:rect l="l" t="t" r="r" b="b"/>
            <a:pathLst>
              <a:path w="9144000" h="376554" extrusionOk="0">
                <a:moveTo>
                  <a:pt x="0" y="0"/>
                </a:moveTo>
                <a:lnTo>
                  <a:pt x="9143999" y="0"/>
                </a:lnTo>
                <a:lnTo>
                  <a:pt x="9143999" y="376224"/>
                </a:lnTo>
                <a:lnTo>
                  <a:pt x="0" y="376224"/>
                </a:lnTo>
                <a:lnTo>
                  <a:pt x="0" y="0"/>
                </a:lnTo>
                <a:close/>
              </a:path>
            </a:pathLst>
          </a:custGeom>
          <a:solidFill>
            <a:srgbClr val="000000"/>
          </a:solidFill>
          <a:ln>
            <a:noFill/>
          </a:ln>
        </p:spPr>
        <p:txBody>
          <a:bodyPr spcFirstLastPara="1" wrap="square" lIns="0" tIns="0" rIns="0" bIns="0" anchor="t" anchorCtr="0">
            <a:noAutofit/>
          </a:bodyPr>
          <a:lstStyle/>
          <a:p>
            <a:endParaRPr sz="2400">
              <a:solidFill>
                <a:schemeClr val="dk1"/>
              </a:solidFill>
              <a:latin typeface="Calibri"/>
              <a:ea typeface="Calibri"/>
              <a:cs typeface="Calibri"/>
              <a:sym typeface="Calibri"/>
            </a:endParaRPr>
          </a:p>
        </p:txBody>
      </p:sp>
      <p:sp>
        <p:nvSpPr>
          <p:cNvPr id="386" name="Google Shape;386;p47"/>
          <p:cNvSpPr/>
          <p:nvPr/>
        </p:nvSpPr>
        <p:spPr>
          <a:xfrm>
            <a:off x="77367" y="6457581"/>
            <a:ext cx="1561200" cy="340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2400">
              <a:solidFill>
                <a:schemeClr val="dk1"/>
              </a:solidFill>
              <a:latin typeface="Calibri"/>
              <a:ea typeface="Calibri"/>
              <a:cs typeface="Calibri"/>
              <a:sym typeface="Calibri"/>
            </a:endParaRPr>
          </a:p>
        </p:txBody>
      </p:sp>
      <p:sp>
        <p:nvSpPr>
          <p:cNvPr id="387" name="Google Shape;387;p47"/>
          <p:cNvSpPr txBox="1">
            <a:spLocks noGrp="1"/>
          </p:cNvSpPr>
          <p:nvPr>
            <p:ph type="ftr" idx="11"/>
          </p:nvPr>
        </p:nvSpPr>
        <p:spPr>
          <a:xfrm>
            <a:off x="8538767" y="6543909"/>
            <a:ext cx="2163200" cy="203200"/>
          </a:xfrm>
          <a:prstGeom prst="rect">
            <a:avLst/>
          </a:prstGeom>
          <a:noFill/>
          <a:ln>
            <a:noFill/>
          </a:ln>
        </p:spPr>
        <p:txBody>
          <a:bodyPr spcFirstLastPara="1" wrap="square" lIns="0" tIns="0" rIns="0" bIns="0" anchor="t" anchorCtr="0">
            <a:noAutofit/>
          </a:bodyPr>
          <a:lstStyle/>
          <a:p>
            <a:pPr marL="16933">
              <a:lnSpc>
                <a:spcPct val="105500"/>
              </a:lnSpc>
            </a:pPr>
            <a:r>
              <a:rPr lang="en" sz="1067">
                <a:solidFill>
                  <a:srgbClr val="B7B7B7"/>
                </a:solidFill>
                <a:latin typeface="Tahoma"/>
                <a:ea typeface="Tahoma"/>
                <a:cs typeface="Tahoma"/>
                <a:sym typeface="Tahoma"/>
              </a:rPr>
              <a:t>Proprietary and Conﬁdential</a:t>
            </a:r>
            <a:endParaRPr sz="1067">
              <a:solidFill>
                <a:srgbClr val="B7B7B7"/>
              </a:solidFill>
              <a:latin typeface="Tahoma"/>
              <a:ea typeface="Tahoma"/>
              <a:cs typeface="Tahoma"/>
              <a:sym typeface="Tahoma"/>
            </a:endParaRPr>
          </a:p>
        </p:txBody>
      </p:sp>
      <p:sp>
        <p:nvSpPr>
          <p:cNvPr id="388" name="Google Shape;388;p47"/>
          <p:cNvSpPr/>
          <p:nvPr/>
        </p:nvSpPr>
        <p:spPr>
          <a:xfrm>
            <a:off x="0" y="816867"/>
            <a:ext cx="5081200" cy="914400"/>
          </a:xfrm>
          <a:prstGeom prst="homePlate">
            <a:avLst>
              <a:gd name="adj" fmla="val 21464"/>
            </a:avLst>
          </a:prstGeom>
          <a:solidFill>
            <a:schemeClr val="accent1"/>
          </a:solidFill>
          <a:ln>
            <a:noFill/>
          </a:ln>
        </p:spPr>
        <p:txBody>
          <a:bodyPr spcFirstLastPara="1" wrap="square" lIns="121900" tIns="121900" rIns="121900" bIns="121900" anchor="ctr" anchorCtr="0">
            <a:noAutofit/>
          </a:bodyPr>
          <a:lstStyle/>
          <a:p>
            <a:pPr marL="190495">
              <a:lnSpc>
                <a:spcPct val="115000"/>
              </a:lnSpc>
              <a:spcBef>
                <a:spcPts val="800"/>
              </a:spcBef>
              <a:buClr>
                <a:schemeClr val="dk1"/>
              </a:buClr>
              <a:buSzPts val="1100"/>
            </a:pPr>
            <a:r>
              <a:rPr lang="en" sz="1600" b="1">
                <a:solidFill>
                  <a:schemeClr val="lt1"/>
                </a:solidFill>
              </a:rPr>
              <a:t>PROBLEM</a:t>
            </a:r>
            <a:endParaRPr sz="1600" b="1">
              <a:solidFill>
                <a:schemeClr val="lt1"/>
              </a:solidFill>
            </a:endParaRPr>
          </a:p>
          <a:p>
            <a:pPr marL="457189">
              <a:lnSpc>
                <a:spcPct val="115000"/>
              </a:lnSpc>
              <a:buClr>
                <a:schemeClr val="dk1"/>
              </a:buClr>
              <a:buSzPts val="1100"/>
            </a:pPr>
            <a:r>
              <a:rPr lang="en" sz="1600">
                <a:solidFill>
                  <a:schemeClr val="lt2"/>
                </a:solidFill>
                <a:latin typeface="Avenir"/>
                <a:ea typeface="Avenir"/>
                <a:cs typeface="Avenir"/>
                <a:sym typeface="Avenir"/>
              </a:rPr>
              <a:t>Generator Turbocharger Turbine side fouling </a:t>
            </a:r>
            <a:endParaRPr sz="2400"/>
          </a:p>
        </p:txBody>
      </p:sp>
      <p:pic>
        <p:nvPicPr>
          <p:cNvPr id="389" name="Google Shape;389;p47"/>
          <p:cNvPicPr preferRelativeResize="0"/>
          <p:nvPr/>
        </p:nvPicPr>
        <p:blipFill rotWithShape="1">
          <a:blip r:embed="rId4">
            <a:alphaModFix/>
          </a:blip>
          <a:srcRect/>
          <a:stretch/>
        </p:blipFill>
        <p:spPr>
          <a:xfrm>
            <a:off x="339334" y="1816995"/>
            <a:ext cx="1401933" cy="255213"/>
          </a:xfrm>
          <a:prstGeom prst="rect">
            <a:avLst/>
          </a:prstGeom>
          <a:noFill/>
          <a:ln>
            <a:noFill/>
          </a:ln>
        </p:spPr>
      </p:pic>
      <p:pic>
        <p:nvPicPr>
          <p:cNvPr id="390" name="Google Shape;390;p47"/>
          <p:cNvPicPr preferRelativeResize="0"/>
          <p:nvPr/>
        </p:nvPicPr>
        <p:blipFill>
          <a:blip r:embed="rId5">
            <a:alphaModFix/>
          </a:blip>
          <a:stretch>
            <a:fillRect/>
          </a:stretch>
        </p:blipFill>
        <p:spPr>
          <a:xfrm>
            <a:off x="6120100" y="1480304"/>
            <a:ext cx="5981768" cy="3150901"/>
          </a:xfrm>
          <a:prstGeom prst="rect">
            <a:avLst/>
          </a:prstGeom>
          <a:noFill/>
          <a:ln>
            <a:noFill/>
          </a:ln>
        </p:spPr>
      </p:pic>
      <p:pic>
        <p:nvPicPr>
          <p:cNvPr id="391" name="Google Shape;391;p47"/>
          <p:cNvPicPr preferRelativeResize="0"/>
          <p:nvPr/>
        </p:nvPicPr>
        <p:blipFill>
          <a:blip r:embed="rId6">
            <a:alphaModFix/>
          </a:blip>
          <a:stretch>
            <a:fillRect/>
          </a:stretch>
        </p:blipFill>
        <p:spPr>
          <a:xfrm>
            <a:off x="4985167" y="3018165"/>
            <a:ext cx="6240864" cy="3090000"/>
          </a:xfrm>
          <a:prstGeom prst="rect">
            <a:avLst/>
          </a:prstGeom>
          <a:noFill/>
          <a:ln w="9525" cap="flat" cmpd="sng">
            <a:solidFill>
              <a:schemeClr val="dk2"/>
            </a:solidFill>
            <a:prstDash val="solid"/>
            <a:round/>
            <a:headEnd type="none" w="sm" len="sm"/>
            <a:tailEnd type="none" w="sm" len="sm"/>
          </a:ln>
        </p:spPr>
      </p:pic>
      <p:sp>
        <p:nvSpPr>
          <p:cNvPr id="392" name="Google Shape;392;p47"/>
          <p:cNvSpPr/>
          <p:nvPr/>
        </p:nvSpPr>
        <p:spPr>
          <a:xfrm>
            <a:off x="9017856" y="782961"/>
            <a:ext cx="2658000" cy="497200"/>
          </a:xfrm>
          <a:prstGeom prst="wedgeRectCallout">
            <a:avLst>
              <a:gd name="adj1" fmla="val -67090"/>
              <a:gd name="adj2" fmla="val 180834"/>
            </a:avLst>
          </a:prstGeom>
          <a:solidFill>
            <a:srgbClr val="4A86E8"/>
          </a:solidFill>
          <a:ln w="9525" cap="flat" cmpd="sng">
            <a:solidFill>
              <a:schemeClr val="dk2"/>
            </a:solidFill>
            <a:prstDash val="solid"/>
            <a:round/>
            <a:headEnd type="none" w="sm" len="sm"/>
            <a:tailEnd type="none" w="sm" len="sm"/>
          </a:ln>
        </p:spPr>
        <p:txBody>
          <a:bodyPr spcFirstLastPara="1" wrap="square" lIns="100367" tIns="100367" rIns="100367" bIns="100367" anchor="ctr" anchorCtr="0">
            <a:noAutofit/>
          </a:bodyPr>
          <a:lstStyle/>
          <a:p>
            <a:pPr algn="ctr"/>
            <a:r>
              <a:rPr lang="en" sz="1333" b="1">
                <a:solidFill>
                  <a:schemeClr val="lt2"/>
                </a:solidFill>
                <a:latin typeface="Avenir"/>
                <a:ea typeface="Avenir"/>
                <a:cs typeface="Avenir"/>
                <a:sym typeface="Avenir"/>
              </a:rPr>
              <a:t>High Deviation in GE T/C In Temp Vs Power</a:t>
            </a:r>
            <a:endParaRPr sz="933" b="1">
              <a:solidFill>
                <a:srgbClr val="EFEFEF"/>
              </a:solidFill>
            </a:endParaRPr>
          </a:p>
        </p:txBody>
      </p:sp>
      <p:sp>
        <p:nvSpPr>
          <p:cNvPr id="393" name="Google Shape;393;p47"/>
          <p:cNvSpPr/>
          <p:nvPr/>
        </p:nvSpPr>
        <p:spPr>
          <a:xfrm>
            <a:off x="5629189" y="782961"/>
            <a:ext cx="2658000" cy="497200"/>
          </a:xfrm>
          <a:prstGeom prst="wedgeRectCallout">
            <a:avLst>
              <a:gd name="adj1" fmla="val -2432"/>
              <a:gd name="adj2" fmla="val 538168"/>
            </a:avLst>
          </a:prstGeom>
          <a:solidFill>
            <a:srgbClr val="4A86E8"/>
          </a:solidFill>
          <a:ln w="9525" cap="flat" cmpd="sng">
            <a:solidFill>
              <a:schemeClr val="dk2"/>
            </a:solidFill>
            <a:prstDash val="solid"/>
            <a:round/>
            <a:headEnd type="none" w="sm" len="sm"/>
            <a:tailEnd type="none" w="sm" len="sm"/>
          </a:ln>
        </p:spPr>
        <p:txBody>
          <a:bodyPr spcFirstLastPara="1" wrap="square" lIns="100367" tIns="100367" rIns="100367" bIns="100367" anchor="ctr" anchorCtr="0">
            <a:noAutofit/>
          </a:bodyPr>
          <a:lstStyle/>
          <a:p>
            <a:pPr algn="ctr"/>
            <a:r>
              <a:rPr lang="en" sz="1333" b="1">
                <a:solidFill>
                  <a:schemeClr val="lt2"/>
                </a:solidFill>
                <a:latin typeface="Avenir"/>
                <a:ea typeface="Avenir"/>
                <a:cs typeface="Avenir"/>
                <a:sym typeface="Avenir"/>
              </a:rPr>
              <a:t>Normal Behavior</a:t>
            </a:r>
            <a:endParaRPr sz="933" b="1">
              <a:solidFill>
                <a:srgbClr val="EFEFEF"/>
              </a:solidFill>
            </a:endParaRPr>
          </a:p>
        </p:txBody>
      </p:sp>
      <p:sp>
        <p:nvSpPr>
          <p:cNvPr id="394" name="Google Shape;394;p47"/>
          <p:cNvSpPr/>
          <p:nvPr/>
        </p:nvSpPr>
        <p:spPr>
          <a:xfrm>
            <a:off x="3175500" y="184400"/>
            <a:ext cx="3370400" cy="460800"/>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lnSpc>
                <a:spcPct val="90000"/>
              </a:lnSpc>
              <a:buClr>
                <a:schemeClr val="dk1"/>
              </a:buClr>
              <a:buSzPts val="2000"/>
            </a:pPr>
            <a:r>
              <a:rPr lang="en" sz="2000" b="1">
                <a:solidFill>
                  <a:schemeClr val="lt1"/>
                </a:solidFill>
                <a:latin typeface="Avenir"/>
                <a:ea typeface="Avenir"/>
                <a:cs typeface="Avenir"/>
                <a:sym typeface="Avenir"/>
              </a:rPr>
              <a:t>Cost Avoidance: $ 8,000</a:t>
            </a:r>
            <a:endParaRPr sz="240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8"/>
          <p:cNvSpPr txBox="1">
            <a:spLocks noGrp="1"/>
          </p:cNvSpPr>
          <p:nvPr>
            <p:ph type="title"/>
          </p:nvPr>
        </p:nvSpPr>
        <p:spPr>
          <a:xfrm>
            <a:off x="2088367" y="144300"/>
            <a:ext cx="8547600" cy="654000"/>
          </a:xfrm>
          <a:prstGeom prst="rect">
            <a:avLst/>
          </a:prstGeom>
        </p:spPr>
        <p:txBody>
          <a:bodyPr spcFirstLastPara="1" vert="horz" wrap="square" lIns="91433" tIns="91433" rIns="91433" bIns="91433" rtlCol="0" anchor="b" anchorCtr="0">
            <a:noAutofit/>
          </a:bodyPr>
          <a:lstStyle/>
          <a:p>
            <a:r>
              <a:rPr lang="en" sz="3733"/>
              <a:t>3 Key </a:t>
            </a:r>
            <a:r>
              <a:rPr lang="en" b="1">
                <a:solidFill>
                  <a:srgbClr val="FFFF00"/>
                </a:solidFill>
                <a:latin typeface="Arial"/>
                <a:ea typeface="Arial"/>
                <a:cs typeface="Arial"/>
                <a:sym typeface="Arial"/>
              </a:rPr>
              <a:t>REAL TIME</a:t>
            </a:r>
            <a:r>
              <a:rPr lang="en" sz="3733"/>
              <a:t> Value Adds</a:t>
            </a:r>
            <a:endParaRPr sz="4800"/>
          </a:p>
        </p:txBody>
      </p:sp>
      <p:pic>
        <p:nvPicPr>
          <p:cNvPr id="400" name="Google Shape;400;p48"/>
          <p:cNvPicPr preferRelativeResize="0"/>
          <p:nvPr/>
        </p:nvPicPr>
        <p:blipFill rotWithShape="1">
          <a:blip r:embed="rId3">
            <a:alphaModFix/>
          </a:blip>
          <a:srcRect/>
          <a:stretch/>
        </p:blipFill>
        <p:spPr>
          <a:xfrm>
            <a:off x="119067" y="291167"/>
            <a:ext cx="1869535" cy="360267"/>
          </a:xfrm>
          <a:prstGeom prst="rect">
            <a:avLst/>
          </a:prstGeom>
          <a:noFill/>
          <a:ln>
            <a:noFill/>
          </a:ln>
        </p:spPr>
      </p:pic>
      <p:grpSp>
        <p:nvGrpSpPr>
          <p:cNvPr id="401" name="Google Shape;401;p48"/>
          <p:cNvGrpSpPr/>
          <p:nvPr/>
        </p:nvGrpSpPr>
        <p:grpSpPr>
          <a:xfrm>
            <a:off x="545768" y="923966"/>
            <a:ext cx="11226413" cy="1640239"/>
            <a:chOff x="1593000" y="2322568"/>
            <a:chExt cx="5957975" cy="643500"/>
          </a:xfrm>
        </p:grpSpPr>
        <p:sp>
          <p:nvSpPr>
            <p:cNvPr id="402" name="Google Shape;402;p48"/>
            <p:cNvSpPr/>
            <p:nvPr/>
          </p:nvSpPr>
          <p:spPr>
            <a:xfrm>
              <a:off x="3728375" y="2322568"/>
              <a:ext cx="3822600" cy="643500"/>
            </a:xfrm>
            <a:prstGeom prst="rect">
              <a:avLst/>
            </a:prstGeom>
            <a:solidFill>
              <a:srgbClr val="0A1425"/>
            </a:solidFill>
            <a:ln>
              <a:noFill/>
            </a:ln>
          </p:spPr>
          <p:txBody>
            <a:bodyPr spcFirstLastPara="1" wrap="square" lIns="121900" tIns="121900" rIns="121900" bIns="121900" anchor="ctr" anchorCtr="0">
              <a:noAutofit/>
            </a:bodyPr>
            <a:lstStyle/>
            <a:p>
              <a:endParaRPr sz="2400">
                <a:latin typeface="Avenir"/>
                <a:ea typeface="Avenir"/>
                <a:cs typeface="Avenir"/>
                <a:sym typeface="Avenir"/>
              </a:endParaRPr>
            </a:p>
          </p:txBody>
        </p:sp>
        <p:sp>
          <p:nvSpPr>
            <p:cNvPr id="403" name="Google Shape;403;p48"/>
            <p:cNvSpPr/>
            <p:nvPr/>
          </p:nvSpPr>
          <p:spPr>
            <a:xfrm flipH="1">
              <a:off x="2282929" y="2322568"/>
              <a:ext cx="1617900" cy="642600"/>
            </a:xfrm>
            <a:prstGeom prst="rect">
              <a:avLst/>
            </a:prstGeom>
            <a:solidFill>
              <a:srgbClr val="274E13"/>
            </a:solidFill>
            <a:ln>
              <a:noFill/>
            </a:ln>
          </p:spPr>
          <p:txBody>
            <a:bodyPr spcFirstLastPara="1" wrap="square" lIns="121900" tIns="121900" rIns="121900" bIns="121900" anchor="ctr" anchorCtr="0">
              <a:noAutofit/>
            </a:bodyPr>
            <a:lstStyle/>
            <a:p>
              <a:endParaRPr sz="2400">
                <a:latin typeface="Avenir"/>
                <a:ea typeface="Avenir"/>
                <a:cs typeface="Avenir"/>
                <a:sym typeface="Avenir"/>
              </a:endParaRPr>
            </a:p>
          </p:txBody>
        </p:sp>
        <p:sp>
          <p:nvSpPr>
            <p:cNvPr id="404" name="Google Shape;404;p48"/>
            <p:cNvSpPr/>
            <p:nvPr/>
          </p:nvSpPr>
          <p:spPr>
            <a:xfrm>
              <a:off x="1593000" y="2322568"/>
              <a:ext cx="690000" cy="642300"/>
            </a:xfrm>
            <a:prstGeom prst="rect">
              <a:avLst/>
            </a:prstGeom>
            <a:solidFill>
              <a:srgbClr val="274E13"/>
            </a:solidFill>
            <a:ln>
              <a:noFill/>
            </a:ln>
            <a:effectLst>
              <a:outerShdw blurRad="71438" dist="28575" algn="bl" rotWithShape="0">
                <a:srgbClr val="000000">
                  <a:alpha val="17000"/>
                </a:srgbClr>
              </a:outerShdw>
            </a:effectLst>
          </p:spPr>
          <p:txBody>
            <a:bodyPr spcFirstLastPara="1" wrap="square" lIns="121900" tIns="121900" rIns="121900" bIns="121900" anchor="ctr" anchorCtr="0">
              <a:noAutofit/>
            </a:bodyPr>
            <a:lstStyle/>
            <a:p>
              <a:pPr algn="ctr">
                <a:spcBef>
                  <a:spcPts val="1333"/>
                </a:spcBef>
                <a:buClr>
                  <a:schemeClr val="dk1"/>
                </a:buClr>
                <a:buSzPts val="1100"/>
              </a:pPr>
              <a:r>
                <a:rPr lang="en" sz="3467" b="1">
                  <a:solidFill>
                    <a:srgbClr val="666666"/>
                  </a:solidFill>
                </a:rPr>
                <a:t>A</a:t>
              </a:r>
              <a:endParaRPr sz="3467" b="1">
                <a:solidFill>
                  <a:srgbClr val="666666"/>
                </a:solidFill>
              </a:endParaRPr>
            </a:p>
            <a:p>
              <a:endParaRPr sz="2400">
                <a:latin typeface="Avenir"/>
                <a:ea typeface="Avenir"/>
                <a:cs typeface="Avenir"/>
                <a:sym typeface="Avenir"/>
              </a:endParaRPr>
            </a:p>
          </p:txBody>
        </p:sp>
        <p:sp>
          <p:nvSpPr>
            <p:cNvPr id="405" name="Google Shape;405;p48"/>
            <p:cNvSpPr/>
            <p:nvPr/>
          </p:nvSpPr>
          <p:spPr>
            <a:xfrm>
              <a:off x="4333110" y="2323745"/>
              <a:ext cx="3151500" cy="642300"/>
            </a:xfrm>
            <a:prstGeom prst="rect">
              <a:avLst/>
            </a:prstGeom>
            <a:noFill/>
            <a:ln>
              <a:noFill/>
            </a:ln>
          </p:spPr>
          <p:txBody>
            <a:bodyPr spcFirstLastPara="1" wrap="square" lIns="121900" tIns="121900" rIns="121900" bIns="121900" anchor="ctr" anchorCtr="0">
              <a:noAutofit/>
            </a:bodyPr>
            <a:lstStyle/>
            <a:p>
              <a:pPr marL="609585" indent="-431789">
                <a:lnSpc>
                  <a:spcPct val="150000"/>
                </a:lnSpc>
                <a:buClr>
                  <a:srgbClr val="666666"/>
                </a:buClr>
                <a:buSzPts val="1500"/>
                <a:buFont typeface="Avenir"/>
                <a:buChar char="●"/>
              </a:pPr>
              <a:r>
                <a:rPr lang="en" sz="2000">
                  <a:solidFill>
                    <a:srgbClr val="666666"/>
                  </a:solidFill>
                  <a:latin typeface="Avenir"/>
                  <a:ea typeface="Avenir"/>
                  <a:cs typeface="Avenir"/>
                  <a:sym typeface="Avenir"/>
                </a:rPr>
                <a:t>Live Mobile App</a:t>
              </a:r>
              <a:endParaRPr sz="2000">
                <a:solidFill>
                  <a:srgbClr val="666666"/>
                </a:solidFill>
                <a:latin typeface="Avenir"/>
                <a:ea typeface="Avenir"/>
                <a:cs typeface="Avenir"/>
                <a:sym typeface="Avenir"/>
              </a:endParaRPr>
            </a:p>
            <a:p>
              <a:pPr marL="609585" indent="-431789">
                <a:lnSpc>
                  <a:spcPct val="150000"/>
                </a:lnSpc>
                <a:buClr>
                  <a:srgbClr val="666666"/>
                </a:buClr>
                <a:buSzPts val="1500"/>
                <a:buFont typeface="Roboto"/>
                <a:buChar char="●"/>
              </a:pPr>
              <a:r>
                <a:rPr lang="en" sz="2000">
                  <a:solidFill>
                    <a:srgbClr val="666666"/>
                  </a:solidFill>
                  <a:latin typeface="Avenir"/>
                  <a:ea typeface="Avenir"/>
                  <a:cs typeface="Avenir"/>
                  <a:sym typeface="Avenir"/>
                </a:rPr>
                <a:t>Live CP Dashboard</a:t>
              </a:r>
              <a:endParaRPr sz="2000">
                <a:solidFill>
                  <a:srgbClr val="666666"/>
                </a:solidFill>
                <a:latin typeface="Avenir"/>
                <a:ea typeface="Avenir"/>
                <a:cs typeface="Avenir"/>
                <a:sym typeface="Avenir"/>
              </a:endParaRPr>
            </a:p>
            <a:p>
              <a:pPr marL="609585" indent="-431789">
                <a:lnSpc>
                  <a:spcPct val="150000"/>
                </a:lnSpc>
                <a:buClr>
                  <a:srgbClr val="666666"/>
                </a:buClr>
                <a:buSzPts val="1500"/>
                <a:buFont typeface="Avenir"/>
                <a:buChar char="●"/>
              </a:pPr>
              <a:r>
                <a:rPr lang="en" sz="2000">
                  <a:solidFill>
                    <a:srgbClr val="666666"/>
                  </a:solidFill>
                  <a:latin typeface="Avenir"/>
                  <a:ea typeface="Avenir"/>
                  <a:cs typeface="Avenir"/>
                  <a:sym typeface="Avenir"/>
                </a:rPr>
                <a:t>Live Hull Performance</a:t>
              </a:r>
              <a:endParaRPr sz="2000">
                <a:solidFill>
                  <a:srgbClr val="666666"/>
                </a:solidFill>
                <a:latin typeface="Avenir"/>
                <a:ea typeface="Avenir"/>
                <a:cs typeface="Avenir"/>
                <a:sym typeface="Avenir"/>
              </a:endParaRPr>
            </a:p>
          </p:txBody>
        </p:sp>
      </p:grpSp>
      <p:sp>
        <p:nvSpPr>
          <p:cNvPr id="406" name="Google Shape;406;p48"/>
          <p:cNvSpPr/>
          <p:nvPr/>
        </p:nvSpPr>
        <p:spPr>
          <a:xfrm rot="-5400000">
            <a:off x="3671918" y="518817"/>
            <a:ext cx="1637900" cy="2448267"/>
          </a:xfrm>
          <a:prstGeom prst="flowChartOffpageConnector">
            <a:avLst/>
          </a:prstGeom>
          <a:solidFill>
            <a:srgbClr val="274E13"/>
          </a:solidFill>
          <a:ln>
            <a:noFill/>
          </a:ln>
        </p:spPr>
        <p:txBody>
          <a:bodyPr spcFirstLastPara="1" wrap="square" lIns="121900" tIns="121900" rIns="121900" bIns="121900" anchor="ctr" anchorCtr="0">
            <a:noAutofit/>
          </a:bodyPr>
          <a:lstStyle/>
          <a:p>
            <a:endParaRPr sz="2400">
              <a:latin typeface="Avenir"/>
              <a:ea typeface="Avenir"/>
              <a:cs typeface="Avenir"/>
              <a:sym typeface="Avenir"/>
            </a:endParaRPr>
          </a:p>
        </p:txBody>
      </p:sp>
      <p:sp>
        <p:nvSpPr>
          <p:cNvPr id="407" name="Google Shape;407;p48"/>
          <p:cNvSpPr/>
          <p:nvPr/>
        </p:nvSpPr>
        <p:spPr>
          <a:xfrm>
            <a:off x="1988600" y="1244267"/>
            <a:ext cx="3618800" cy="956000"/>
          </a:xfrm>
          <a:prstGeom prst="rect">
            <a:avLst/>
          </a:prstGeom>
          <a:noFill/>
          <a:ln>
            <a:noFill/>
          </a:ln>
        </p:spPr>
        <p:txBody>
          <a:bodyPr spcFirstLastPara="1" wrap="square" lIns="121900" tIns="121900" rIns="121900" bIns="121900" anchor="ctr" anchorCtr="0">
            <a:noAutofit/>
          </a:bodyPr>
          <a:lstStyle/>
          <a:p>
            <a:r>
              <a:rPr lang="en" sz="2400" b="1">
                <a:solidFill>
                  <a:srgbClr val="7F6000"/>
                </a:solidFill>
              </a:rPr>
              <a:t>REAL TIME</a:t>
            </a:r>
            <a:r>
              <a:rPr lang="en" sz="2400" b="1">
                <a:solidFill>
                  <a:srgbClr val="434343"/>
                </a:solidFill>
              </a:rPr>
              <a:t> </a:t>
            </a:r>
            <a:r>
              <a:rPr lang="en" sz="2400" b="1">
                <a:solidFill>
                  <a:srgbClr val="666666"/>
                </a:solidFill>
              </a:rPr>
              <a:t>PERFORMANCE MONITORING</a:t>
            </a:r>
            <a:endParaRPr sz="2400" b="1">
              <a:solidFill>
                <a:srgbClr val="666666"/>
              </a:solidFill>
            </a:endParaRPr>
          </a:p>
        </p:txBody>
      </p:sp>
      <p:grpSp>
        <p:nvGrpSpPr>
          <p:cNvPr id="408" name="Google Shape;408;p48"/>
          <p:cNvGrpSpPr/>
          <p:nvPr/>
        </p:nvGrpSpPr>
        <p:grpSpPr>
          <a:xfrm>
            <a:off x="545817" y="2646264"/>
            <a:ext cx="11199412" cy="1727485"/>
            <a:chOff x="1579866" y="2322568"/>
            <a:chExt cx="5971109" cy="645516"/>
          </a:xfrm>
        </p:grpSpPr>
        <p:sp>
          <p:nvSpPr>
            <p:cNvPr id="409" name="Google Shape;409;p48"/>
            <p:cNvSpPr/>
            <p:nvPr/>
          </p:nvSpPr>
          <p:spPr>
            <a:xfrm>
              <a:off x="3728375" y="2322568"/>
              <a:ext cx="3822600" cy="643500"/>
            </a:xfrm>
            <a:prstGeom prst="rect">
              <a:avLst/>
            </a:prstGeom>
            <a:solidFill>
              <a:srgbClr val="0A1425"/>
            </a:solidFill>
            <a:ln>
              <a:noFill/>
            </a:ln>
          </p:spPr>
          <p:txBody>
            <a:bodyPr spcFirstLastPara="1" wrap="square" lIns="121900" tIns="121900" rIns="121900" bIns="121900" anchor="ctr" anchorCtr="0">
              <a:noAutofit/>
            </a:bodyPr>
            <a:lstStyle/>
            <a:p>
              <a:pPr marL="609585" indent="-423323">
                <a:buSzPts val="1400"/>
                <a:buFont typeface="Avenir"/>
                <a:buChar char="●"/>
              </a:pPr>
              <a:endParaRPr sz="2400">
                <a:latin typeface="Avenir"/>
                <a:ea typeface="Avenir"/>
                <a:cs typeface="Avenir"/>
                <a:sym typeface="Avenir"/>
              </a:endParaRPr>
            </a:p>
          </p:txBody>
        </p:sp>
        <p:sp>
          <p:nvSpPr>
            <p:cNvPr id="410" name="Google Shape;410;p48"/>
            <p:cNvSpPr/>
            <p:nvPr/>
          </p:nvSpPr>
          <p:spPr>
            <a:xfrm flipH="1">
              <a:off x="2269675" y="2322569"/>
              <a:ext cx="1600500" cy="642600"/>
            </a:xfrm>
            <a:prstGeom prst="rect">
              <a:avLst/>
            </a:prstGeom>
            <a:solidFill>
              <a:srgbClr val="20124D"/>
            </a:solidFill>
            <a:ln>
              <a:noFill/>
            </a:ln>
          </p:spPr>
          <p:txBody>
            <a:bodyPr spcFirstLastPara="1" wrap="square" lIns="121900" tIns="121900" rIns="121900" bIns="121900" anchor="ctr" anchorCtr="0">
              <a:noAutofit/>
            </a:bodyPr>
            <a:lstStyle/>
            <a:p>
              <a:endParaRPr sz="2400">
                <a:latin typeface="Avenir"/>
                <a:ea typeface="Avenir"/>
                <a:cs typeface="Avenir"/>
                <a:sym typeface="Avenir"/>
              </a:endParaRPr>
            </a:p>
          </p:txBody>
        </p:sp>
        <p:sp>
          <p:nvSpPr>
            <p:cNvPr id="411" name="Google Shape;411;p48"/>
            <p:cNvSpPr/>
            <p:nvPr/>
          </p:nvSpPr>
          <p:spPr>
            <a:xfrm rot="-5400000">
              <a:off x="3369822" y="2038464"/>
              <a:ext cx="643354" cy="1211698"/>
            </a:xfrm>
            <a:prstGeom prst="flowChartOffpageConnector">
              <a:avLst/>
            </a:prstGeom>
            <a:solidFill>
              <a:srgbClr val="20124D"/>
            </a:solidFill>
            <a:ln>
              <a:noFill/>
            </a:ln>
          </p:spPr>
          <p:txBody>
            <a:bodyPr spcFirstLastPara="1" wrap="square" lIns="121900" tIns="121900" rIns="121900" bIns="121900" anchor="ctr" anchorCtr="0">
              <a:noAutofit/>
            </a:bodyPr>
            <a:lstStyle/>
            <a:p>
              <a:endParaRPr sz="2400">
                <a:latin typeface="Avenir"/>
                <a:ea typeface="Avenir"/>
                <a:cs typeface="Avenir"/>
                <a:sym typeface="Avenir"/>
              </a:endParaRPr>
            </a:p>
          </p:txBody>
        </p:sp>
        <p:sp>
          <p:nvSpPr>
            <p:cNvPr id="412" name="Google Shape;412;p48"/>
            <p:cNvSpPr/>
            <p:nvPr/>
          </p:nvSpPr>
          <p:spPr>
            <a:xfrm>
              <a:off x="2330578" y="2399944"/>
              <a:ext cx="1872900" cy="495900"/>
            </a:xfrm>
            <a:prstGeom prst="rect">
              <a:avLst/>
            </a:prstGeom>
            <a:noFill/>
            <a:ln>
              <a:noFill/>
            </a:ln>
          </p:spPr>
          <p:txBody>
            <a:bodyPr spcFirstLastPara="1" wrap="square" lIns="121900" tIns="121900" rIns="121900" bIns="121900" anchor="ctr" anchorCtr="0">
              <a:noAutofit/>
            </a:bodyPr>
            <a:lstStyle/>
            <a:p>
              <a:pPr>
                <a:buClr>
                  <a:schemeClr val="dk1"/>
                </a:buClr>
                <a:buSzPts val="1100"/>
              </a:pPr>
              <a:r>
                <a:rPr lang="en" sz="2400" b="1">
                  <a:solidFill>
                    <a:srgbClr val="7F6000"/>
                  </a:solidFill>
                </a:rPr>
                <a:t>REAL TIME</a:t>
              </a:r>
              <a:r>
                <a:rPr lang="en" sz="2400" b="1">
                  <a:solidFill>
                    <a:srgbClr val="FFFF00"/>
                  </a:solidFill>
                </a:rPr>
                <a:t> </a:t>
              </a:r>
              <a:r>
                <a:rPr lang="en" sz="2400" b="1">
                  <a:solidFill>
                    <a:srgbClr val="666666"/>
                  </a:solidFill>
                </a:rPr>
                <a:t>PERFORMANCE ENHANCEMENT</a:t>
              </a:r>
              <a:endParaRPr sz="2400" b="1">
                <a:solidFill>
                  <a:srgbClr val="666666"/>
                </a:solidFill>
              </a:endParaRPr>
            </a:p>
          </p:txBody>
        </p:sp>
        <p:sp>
          <p:nvSpPr>
            <p:cNvPr id="413" name="Google Shape;413;p48"/>
            <p:cNvSpPr/>
            <p:nvPr/>
          </p:nvSpPr>
          <p:spPr>
            <a:xfrm>
              <a:off x="1579866" y="2325483"/>
              <a:ext cx="690000" cy="642600"/>
            </a:xfrm>
            <a:prstGeom prst="rect">
              <a:avLst/>
            </a:prstGeom>
            <a:solidFill>
              <a:srgbClr val="20124D"/>
            </a:solidFill>
            <a:ln>
              <a:noFill/>
            </a:ln>
          </p:spPr>
          <p:txBody>
            <a:bodyPr spcFirstLastPara="1" wrap="square" lIns="121900" tIns="121900" rIns="121900" bIns="121900" anchor="ctr" anchorCtr="0">
              <a:noAutofit/>
            </a:bodyPr>
            <a:lstStyle/>
            <a:p>
              <a:pPr algn="ctr"/>
              <a:r>
                <a:rPr lang="en" sz="3467" b="1">
                  <a:solidFill>
                    <a:srgbClr val="666666"/>
                  </a:solidFill>
                </a:rPr>
                <a:t>B</a:t>
              </a:r>
              <a:endParaRPr sz="3467" b="1">
                <a:solidFill>
                  <a:srgbClr val="666666"/>
                </a:solidFill>
              </a:endParaRPr>
            </a:p>
          </p:txBody>
        </p:sp>
      </p:grpSp>
      <p:sp>
        <p:nvSpPr>
          <p:cNvPr id="414" name="Google Shape;414;p48"/>
          <p:cNvSpPr/>
          <p:nvPr/>
        </p:nvSpPr>
        <p:spPr>
          <a:xfrm>
            <a:off x="5668367" y="2732517"/>
            <a:ext cx="5938400" cy="1562000"/>
          </a:xfrm>
          <a:prstGeom prst="rect">
            <a:avLst/>
          </a:prstGeom>
          <a:solidFill>
            <a:srgbClr val="0A1425"/>
          </a:solidFill>
          <a:ln>
            <a:noFill/>
          </a:ln>
        </p:spPr>
        <p:txBody>
          <a:bodyPr spcFirstLastPara="1" wrap="square" lIns="121900" tIns="121900" rIns="121900" bIns="121900" anchor="ctr" anchorCtr="0">
            <a:noAutofit/>
          </a:bodyPr>
          <a:lstStyle/>
          <a:p>
            <a:pPr marL="609585" indent="-440256">
              <a:lnSpc>
                <a:spcPct val="150000"/>
              </a:lnSpc>
              <a:buClr>
                <a:srgbClr val="666666"/>
              </a:buClr>
              <a:buSzPts val="1600"/>
              <a:buFont typeface="Avenir"/>
              <a:buChar char="●"/>
            </a:pPr>
            <a:r>
              <a:rPr lang="en" sz="2133">
                <a:solidFill>
                  <a:srgbClr val="666666"/>
                </a:solidFill>
                <a:latin typeface="Avenir"/>
                <a:ea typeface="Avenir"/>
                <a:cs typeface="Avenir"/>
                <a:sym typeface="Avenir"/>
              </a:rPr>
              <a:t>Fuel Optimization</a:t>
            </a:r>
            <a:endParaRPr sz="2133">
              <a:solidFill>
                <a:srgbClr val="666666"/>
              </a:solidFill>
              <a:latin typeface="Avenir"/>
              <a:ea typeface="Avenir"/>
              <a:cs typeface="Avenir"/>
              <a:sym typeface="Avenir"/>
            </a:endParaRPr>
          </a:p>
          <a:p>
            <a:pPr marL="609585" indent="-440256">
              <a:lnSpc>
                <a:spcPct val="150000"/>
              </a:lnSpc>
              <a:buClr>
                <a:srgbClr val="666666"/>
              </a:buClr>
              <a:buSzPts val="1600"/>
              <a:buFont typeface="Roboto"/>
              <a:buChar char="●"/>
            </a:pPr>
            <a:r>
              <a:rPr lang="en" sz="2133">
                <a:solidFill>
                  <a:srgbClr val="666666"/>
                </a:solidFill>
                <a:latin typeface="Avenir"/>
                <a:ea typeface="Avenir"/>
                <a:cs typeface="Avenir"/>
                <a:sym typeface="Avenir"/>
              </a:rPr>
              <a:t>Predictive Maintenance </a:t>
            </a:r>
            <a:endParaRPr sz="2133">
              <a:solidFill>
                <a:srgbClr val="666666"/>
              </a:solidFill>
              <a:latin typeface="Avenir"/>
              <a:ea typeface="Avenir"/>
              <a:cs typeface="Avenir"/>
              <a:sym typeface="Avenir"/>
            </a:endParaRPr>
          </a:p>
        </p:txBody>
      </p:sp>
      <p:grpSp>
        <p:nvGrpSpPr>
          <p:cNvPr id="415" name="Google Shape;415;p48"/>
          <p:cNvGrpSpPr/>
          <p:nvPr/>
        </p:nvGrpSpPr>
        <p:grpSpPr>
          <a:xfrm>
            <a:off x="545538" y="4465934"/>
            <a:ext cx="11226413" cy="1722100"/>
            <a:chOff x="1593000" y="2322565"/>
            <a:chExt cx="5957975" cy="643503"/>
          </a:xfrm>
        </p:grpSpPr>
        <p:sp>
          <p:nvSpPr>
            <p:cNvPr id="416" name="Google Shape;416;p48"/>
            <p:cNvSpPr/>
            <p:nvPr/>
          </p:nvSpPr>
          <p:spPr>
            <a:xfrm>
              <a:off x="3728375" y="2322568"/>
              <a:ext cx="3822600" cy="643500"/>
            </a:xfrm>
            <a:prstGeom prst="rect">
              <a:avLst/>
            </a:prstGeom>
            <a:solidFill>
              <a:srgbClr val="3B414A"/>
            </a:solidFill>
            <a:ln>
              <a:noFill/>
            </a:ln>
          </p:spPr>
          <p:txBody>
            <a:bodyPr spcFirstLastPara="1" wrap="square" lIns="121900" tIns="121900" rIns="121900" bIns="121900" anchor="ctr" anchorCtr="0">
              <a:noAutofit/>
            </a:bodyPr>
            <a:lstStyle/>
            <a:p>
              <a:endParaRPr sz="2400">
                <a:latin typeface="Avenir"/>
                <a:ea typeface="Avenir"/>
                <a:cs typeface="Avenir"/>
                <a:sym typeface="Avenir"/>
              </a:endParaRPr>
            </a:p>
          </p:txBody>
        </p:sp>
        <p:sp>
          <p:nvSpPr>
            <p:cNvPr id="417" name="Google Shape;417;p48"/>
            <p:cNvSpPr/>
            <p:nvPr/>
          </p:nvSpPr>
          <p:spPr>
            <a:xfrm flipH="1">
              <a:off x="2283035" y="2322579"/>
              <a:ext cx="1609500" cy="642600"/>
            </a:xfrm>
            <a:prstGeom prst="rect">
              <a:avLst/>
            </a:prstGeom>
            <a:solidFill>
              <a:srgbClr val="0D5DDF"/>
            </a:solidFill>
            <a:ln>
              <a:noFill/>
            </a:ln>
          </p:spPr>
          <p:txBody>
            <a:bodyPr spcFirstLastPara="1" wrap="square" lIns="121900" tIns="121900" rIns="121900" bIns="121900" anchor="ctr" anchorCtr="0">
              <a:noAutofit/>
            </a:bodyPr>
            <a:lstStyle/>
            <a:p>
              <a:endParaRPr sz="2400">
                <a:latin typeface="Avenir"/>
                <a:ea typeface="Avenir"/>
                <a:cs typeface="Avenir"/>
                <a:sym typeface="Avenir"/>
              </a:endParaRPr>
            </a:p>
          </p:txBody>
        </p:sp>
        <p:sp>
          <p:nvSpPr>
            <p:cNvPr id="418" name="Google Shape;418;p48"/>
            <p:cNvSpPr/>
            <p:nvPr/>
          </p:nvSpPr>
          <p:spPr>
            <a:xfrm rot="-5400000">
              <a:off x="3263838" y="1954212"/>
              <a:ext cx="643354" cy="1380059"/>
            </a:xfrm>
            <a:prstGeom prst="flowChartOffpageConnector">
              <a:avLst/>
            </a:prstGeom>
            <a:solidFill>
              <a:srgbClr val="0D5DDF"/>
            </a:solidFill>
            <a:ln>
              <a:noFill/>
            </a:ln>
          </p:spPr>
          <p:txBody>
            <a:bodyPr spcFirstLastPara="1" wrap="square" lIns="121900" tIns="121900" rIns="121900" bIns="121900" anchor="ctr" anchorCtr="0">
              <a:noAutofit/>
            </a:bodyPr>
            <a:lstStyle/>
            <a:p>
              <a:endParaRPr sz="2400">
                <a:latin typeface="Avenir"/>
                <a:ea typeface="Avenir"/>
                <a:cs typeface="Avenir"/>
                <a:sym typeface="Avenir"/>
              </a:endParaRPr>
            </a:p>
          </p:txBody>
        </p:sp>
        <p:sp>
          <p:nvSpPr>
            <p:cNvPr id="419" name="Google Shape;419;p48"/>
            <p:cNvSpPr/>
            <p:nvPr/>
          </p:nvSpPr>
          <p:spPr>
            <a:xfrm>
              <a:off x="2324272" y="2407259"/>
              <a:ext cx="1796400" cy="495900"/>
            </a:xfrm>
            <a:prstGeom prst="rect">
              <a:avLst/>
            </a:prstGeom>
            <a:noFill/>
            <a:ln>
              <a:noFill/>
            </a:ln>
          </p:spPr>
          <p:txBody>
            <a:bodyPr spcFirstLastPara="1" wrap="square" lIns="121900" tIns="121900" rIns="121900" bIns="121900" anchor="ctr" anchorCtr="0">
              <a:noAutofit/>
            </a:bodyPr>
            <a:lstStyle/>
            <a:p>
              <a:pPr>
                <a:buClr>
                  <a:schemeClr val="dk1"/>
                </a:buClr>
                <a:buSzPts val="1100"/>
              </a:pPr>
              <a:r>
                <a:rPr lang="en" sz="2400" b="1">
                  <a:solidFill>
                    <a:srgbClr val="FFFF00"/>
                  </a:solidFill>
                </a:rPr>
                <a:t>REAL TIME</a:t>
              </a:r>
              <a:r>
                <a:rPr lang="en" sz="2400" b="1">
                  <a:solidFill>
                    <a:schemeClr val="lt1"/>
                  </a:solidFill>
                </a:rPr>
                <a:t> </a:t>
              </a:r>
              <a:r>
                <a:rPr lang="en" sz="2400" b="1">
                  <a:solidFill>
                    <a:srgbClr val="FFFFFF"/>
                  </a:solidFill>
                </a:rPr>
                <a:t>ALERTS AND DECISION SUPPORT</a:t>
              </a:r>
              <a:endParaRPr sz="2800" b="1">
                <a:solidFill>
                  <a:srgbClr val="FFFFFF"/>
                </a:solidFill>
              </a:endParaRPr>
            </a:p>
          </p:txBody>
        </p:sp>
        <p:sp>
          <p:nvSpPr>
            <p:cNvPr id="420" name="Google Shape;420;p48"/>
            <p:cNvSpPr/>
            <p:nvPr/>
          </p:nvSpPr>
          <p:spPr>
            <a:xfrm>
              <a:off x="1593000" y="2322568"/>
              <a:ext cx="690000" cy="642300"/>
            </a:xfrm>
            <a:prstGeom prst="rect">
              <a:avLst/>
            </a:prstGeom>
            <a:solidFill>
              <a:srgbClr val="0D5DDF"/>
            </a:solidFill>
            <a:ln>
              <a:noFill/>
            </a:ln>
            <a:effectLst>
              <a:outerShdw blurRad="71438" dist="28575" algn="bl" rotWithShape="0">
                <a:srgbClr val="000000">
                  <a:alpha val="17000"/>
                </a:srgbClr>
              </a:outerShdw>
            </a:effectLst>
          </p:spPr>
          <p:txBody>
            <a:bodyPr spcFirstLastPara="1" wrap="square" lIns="121900" tIns="121900" rIns="121900" bIns="121900" anchor="ctr" anchorCtr="0">
              <a:noAutofit/>
            </a:bodyPr>
            <a:lstStyle/>
            <a:p>
              <a:pPr algn="ctr">
                <a:buClr>
                  <a:schemeClr val="dk1"/>
                </a:buClr>
                <a:buSzPts val="1100"/>
              </a:pPr>
              <a:r>
                <a:rPr lang="en" sz="3467" b="1">
                  <a:solidFill>
                    <a:srgbClr val="CFE2F3"/>
                  </a:solidFill>
                </a:rPr>
                <a:t>C</a:t>
              </a:r>
              <a:endParaRPr sz="2400" b="1">
                <a:solidFill>
                  <a:srgbClr val="CFE2F3"/>
                </a:solidFill>
              </a:endParaRPr>
            </a:p>
          </p:txBody>
        </p:sp>
      </p:grpSp>
      <p:sp>
        <p:nvSpPr>
          <p:cNvPr id="421" name="Google Shape;421;p48"/>
          <p:cNvSpPr/>
          <p:nvPr/>
        </p:nvSpPr>
        <p:spPr>
          <a:xfrm>
            <a:off x="5607267" y="4514467"/>
            <a:ext cx="5938400" cy="1624800"/>
          </a:xfrm>
          <a:prstGeom prst="rect">
            <a:avLst/>
          </a:prstGeom>
          <a:noFill/>
          <a:ln>
            <a:noFill/>
          </a:ln>
        </p:spPr>
        <p:txBody>
          <a:bodyPr spcFirstLastPara="1" wrap="square" lIns="121900" tIns="121900" rIns="121900" bIns="121900" anchor="ctr" anchorCtr="0">
            <a:noAutofit/>
          </a:bodyPr>
          <a:lstStyle/>
          <a:p>
            <a:pPr marL="609585" indent="-440256">
              <a:lnSpc>
                <a:spcPct val="150000"/>
              </a:lnSpc>
              <a:buClr>
                <a:srgbClr val="CBEEFD"/>
              </a:buClr>
              <a:buSzPts val="1600"/>
              <a:buFont typeface="Avenir"/>
              <a:buChar char="●"/>
            </a:pPr>
            <a:r>
              <a:rPr lang="en" sz="2133">
                <a:solidFill>
                  <a:srgbClr val="CBEEFD"/>
                </a:solidFill>
                <a:latin typeface="Avenir"/>
                <a:ea typeface="Avenir"/>
                <a:cs typeface="Avenir"/>
                <a:sym typeface="Avenir"/>
              </a:rPr>
              <a:t>Real Time Notifications and Advisory</a:t>
            </a:r>
            <a:endParaRPr sz="2133">
              <a:solidFill>
                <a:srgbClr val="CBEEFD"/>
              </a:solidFill>
              <a:latin typeface="Avenir"/>
              <a:ea typeface="Avenir"/>
              <a:cs typeface="Avenir"/>
              <a:sym typeface="Avenir"/>
            </a:endParaRPr>
          </a:p>
          <a:p>
            <a:pPr marL="1219170" lvl="1" indent="-440256">
              <a:lnSpc>
                <a:spcPct val="150000"/>
              </a:lnSpc>
              <a:buClr>
                <a:srgbClr val="CBEEFD"/>
              </a:buClr>
              <a:buSzPts val="1600"/>
              <a:buFont typeface="Roboto"/>
              <a:buChar char="○"/>
            </a:pPr>
            <a:r>
              <a:rPr lang="en" sz="2133">
                <a:solidFill>
                  <a:srgbClr val="CBEEFD"/>
                </a:solidFill>
                <a:latin typeface="Avenir"/>
                <a:ea typeface="Avenir"/>
                <a:cs typeface="Avenir"/>
                <a:sym typeface="Avenir"/>
              </a:rPr>
              <a:t>Safety and Reliability</a:t>
            </a:r>
            <a:endParaRPr sz="2133">
              <a:solidFill>
                <a:srgbClr val="CBEEFD"/>
              </a:solidFill>
              <a:latin typeface="Avenir"/>
              <a:ea typeface="Avenir"/>
              <a:cs typeface="Avenir"/>
              <a:sym typeface="Avenir"/>
            </a:endParaRPr>
          </a:p>
          <a:p>
            <a:pPr marL="1219170" lvl="1" indent="-440256">
              <a:lnSpc>
                <a:spcPct val="150000"/>
              </a:lnSpc>
              <a:buClr>
                <a:srgbClr val="CBEEFD"/>
              </a:buClr>
              <a:buSzPts val="1600"/>
              <a:buFont typeface="Avenir"/>
              <a:buChar char="○"/>
            </a:pPr>
            <a:r>
              <a:rPr lang="en" sz="2133">
                <a:solidFill>
                  <a:srgbClr val="CBEEFD"/>
                </a:solidFill>
                <a:latin typeface="Avenir"/>
                <a:ea typeface="Avenir"/>
                <a:cs typeface="Avenir"/>
                <a:sym typeface="Avenir"/>
              </a:rPr>
              <a:t>Compliance</a:t>
            </a:r>
            <a:endParaRPr sz="2133">
              <a:solidFill>
                <a:srgbClr val="CBEEFD"/>
              </a:solidFill>
              <a:latin typeface="Avenir"/>
              <a:ea typeface="Avenir"/>
              <a:cs typeface="Avenir"/>
              <a:sym typeface="Avenir"/>
            </a:endParaRPr>
          </a:p>
        </p:txBody>
      </p:sp>
      <p:sp>
        <p:nvSpPr>
          <p:cNvPr id="422" name="Google Shape;422;p48"/>
          <p:cNvSpPr/>
          <p:nvPr/>
        </p:nvSpPr>
        <p:spPr>
          <a:xfrm>
            <a:off x="532300" y="4481533"/>
            <a:ext cx="11226400" cy="1722000"/>
          </a:xfrm>
          <a:prstGeom prst="rect">
            <a:avLst/>
          </a:prstGeom>
          <a:noFill/>
          <a:ln w="38100" cap="flat" cmpd="sng">
            <a:solidFill>
              <a:srgbClr val="CBEEFD"/>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Avenir"/>
              <a:ea typeface="Avenir"/>
              <a:cs typeface="Avenir"/>
              <a:sym typeface="Aveni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9"/>
          <p:cNvSpPr txBox="1">
            <a:spLocks noGrp="1"/>
          </p:cNvSpPr>
          <p:nvPr>
            <p:ph type="body" idx="4294967295"/>
          </p:nvPr>
        </p:nvSpPr>
        <p:spPr>
          <a:xfrm>
            <a:off x="0" y="2650333"/>
            <a:ext cx="4841600" cy="3596800"/>
          </a:xfrm>
          <a:prstGeom prst="rect">
            <a:avLst/>
          </a:prstGeom>
          <a:solidFill>
            <a:schemeClr val="lt1"/>
          </a:solidFill>
          <a:ln>
            <a:noFill/>
          </a:ln>
        </p:spPr>
        <p:txBody>
          <a:bodyPr spcFirstLastPara="1" vert="horz" wrap="square" lIns="100367" tIns="48767" rIns="100367" bIns="50167" rtlCol="0" anchor="t" anchorCtr="0">
            <a:noAutofit/>
          </a:bodyPr>
          <a:lstStyle/>
          <a:p>
            <a:pPr marL="228594" indent="0">
              <a:lnSpc>
                <a:spcPct val="115000"/>
              </a:lnSpc>
              <a:spcBef>
                <a:spcPts val="0"/>
              </a:spcBef>
              <a:buNone/>
            </a:pPr>
            <a:endParaRPr sz="1467" b="1"/>
          </a:p>
          <a:p>
            <a:pPr marL="228594" indent="0">
              <a:lnSpc>
                <a:spcPct val="115000"/>
              </a:lnSpc>
              <a:spcBef>
                <a:spcPts val="0"/>
              </a:spcBef>
              <a:buNone/>
            </a:pPr>
            <a:r>
              <a:rPr lang="en" sz="1467" b="1">
                <a:solidFill>
                  <a:schemeClr val="dk1"/>
                </a:solidFill>
              </a:rPr>
              <a:t>RESULTS</a:t>
            </a:r>
            <a:endParaRPr sz="1467" b="1">
              <a:solidFill>
                <a:schemeClr val="dk1"/>
              </a:solidFill>
            </a:endParaRPr>
          </a:p>
          <a:p>
            <a:pPr marL="761981" indent="-321725">
              <a:lnSpc>
                <a:spcPct val="115000"/>
              </a:lnSpc>
              <a:spcBef>
                <a:spcPts val="0"/>
              </a:spcBef>
              <a:buClr>
                <a:schemeClr val="dk1"/>
              </a:buClr>
              <a:buSzPts val="1100"/>
            </a:pPr>
            <a:r>
              <a:rPr lang="en" sz="1467">
                <a:solidFill>
                  <a:schemeClr val="dk1"/>
                </a:solidFill>
              </a:rPr>
              <a:t>Vessel running two GE's at lower load (&lt;40%)</a:t>
            </a:r>
            <a:endParaRPr sz="1467">
              <a:solidFill>
                <a:schemeClr val="dk1"/>
              </a:solidFill>
            </a:endParaRPr>
          </a:p>
          <a:p>
            <a:pPr marL="761981" indent="-321725">
              <a:lnSpc>
                <a:spcPct val="115000"/>
              </a:lnSpc>
              <a:spcBef>
                <a:spcPts val="0"/>
              </a:spcBef>
              <a:buClr>
                <a:schemeClr val="dk1"/>
              </a:buClr>
              <a:buSzPts val="1100"/>
            </a:pPr>
            <a:r>
              <a:rPr lang="en" sz="1467">
                <a:solidFill>
                  <a:schemeClr val="dk1"/>
                </a:solidFill>
              </a:rPr>
              <a:t>Vessel was advised and updated the operating procedures</a:t>
            </a:r>
            <a:endParaRPr sz="1467" b="1">
              <a:solidFill>
                <a:schemeClr val="dk1"/>
              </a:solidFill>
            </a:endParaRPr>
          </a:p>
          <a:p>
            <a:pPr marL="228594" indent="0">
              <a:lnSpc>
                <a:spcPct val="115000"/>
              </a:lnSpc>
              <a:spcBef>
                <a:spcPts val="1333"/>
              </a:spcBef>
              <a:buNone/>
            </a:pPr>
            <a:r>
              <a:rPr lang="en" sz="1467" b="1">
                <a:solidFill>
                  <a:schemeClr val="dk1"/>
                </a:solidFill>
              </a:rPr>
              <a:t>POTENTIAL CONSEQUENCES AND IMPACT</a:t>
            </a:r>
            <a:endParaRPr sz="1467" b="1">
              <a:solidFill>
                <a:schemeClr val="dk1"/>
              </a:solidFill>
            </a:endParaRPr>
          </a:p>
          <a:p>
            <a:pPr marL="761981" indent="-321725">
              <a:lnSpc>
                <a:spcPct val="115000"/>
              </a:lnSpc>
              <a:spcBef>
                <a:spcPts val="0"/>
              </a:spcBef>
              <a:buClr>
                <a:schemeClr val="dk1"/>
              </a:buClr>
              <a:buSzPts val="1100"/>
            </a:pPr>
            <a:r>
              <a:rPr lang="en" sz="1467">
                <a:solidFill>
                  <a:schemeClr val="dk1"/>
                </a:solidFill>
              </a:rPr>
              <a:t>Lead to operation and energy Inefficiency</a:t>
            </a:r>
            <a:endParaRPr sz="1467">
              <a:solidFill>
                <a:schemeClr val="dk1"/>
              </a:solidFill>
            </a:endParaRPr>
          </a:p>
          <a:p>
            <a:pPr marL="761981" indent="-321725">
              <a:lnSpc>
                <a:spcPct val="115000"/>
              </a:lnSpc>
              <a:spcBef>
                <a:spcPts val="0"/>
              </a:spcBef>
              <a:buClr>
                <a:schemeClr val="dk1"/>
              </a:buClr>
              <a:buSzPts val="1100"/>
            </a:pPr>
            <a:r>
              <a:rPr lang="en" sz="1467">
                <a:solidFill>
                  <a:schemeClr val="dk1"/>
                </a:solidFill>
              </a:rPr>
              <a:t>High generator running hours, fuel consumption and CO2 emission</a:t>
            </a:r>
            <a:endParaRPr sz="1467" b="1">
              <a:solidFill>
                <a:schemeClr val="dk1"/>
              </a:solidFill>
            </a:endParaRPr>
          </a:p>
        </p:txBody>
      </p:sp>
      <p:grpSp>
        <p:nvGrpSpPr>
          <p:cNvPr id="428" name="Google Shape;428;p49"/>
          <p:cNvGrpSpPr/>
          <p:nvPr/>
        </p:nvGrpSpPr>
        <p:grpSpPr>
          <a:xfrm>
            <a:off x="1" y="1735901"/>
            <a:ext cx="4841468" cy="914435"/>
            <a:chOff x="7550" y="1909822"/>
            <a:chExt cx="3802200" cy="772500"/>
          </a:xfrm>
        </p:grpSpPr>
        <p:sp>
          <p:nvSpPr>
            <p:cNvPr id="429" name="Google Shape;429;p49"/>
            <p:cNvSpPr/>
            <p:nvPr/>
          </p:nvSpPr>
          <p:spPr>
            <a:xfrm>
              <a:off x="7550" y="1909822"/>
              <a:ext cx="3802200" cy="772500"/>
            </a:xfrm>
            <a:prstGeom prst="rect">
              <a:avLst/>
            </a:prstGeom>
            <a:solidFill>
              <a:srgbClr val="C1C1C1"/>
            </a:solidFill>
            <a:ln>
              <a:noFill/>
            </a:ln>
          </p:spPr>
          <p:txBody>
            <a:bodyPr spcFirstLastPara="1" wrap="square" lIns="100367" tIns="100367" rIns="100367" bIns="100367" anchor="b" anchorCtr="0">
              <a:noAutofit/>
            </a:bodyPr>
            <a:lstStyle/>
            <a:p>
              <a:pPr marL="457189">
                <a:spcBef>
                  <a:spcPts val="1333"/>
                </a:spcBef>
                <a:spcAft>
                  <a:spcPts val="1067"/>
                </a:spcAft>
              </a:pPr>
              <a:r>
                <a:rPr lang="en" sz="1467">
                  <a:solidFill>
                    <a:schemeClr val="dk1"/>
                  </a:solidFill>
                  <a:latin typeface="Avenir"/>
                  <a:ea typeface="Avenir"/>
                  <a:cs typeface="Avenir"/>
                  <a:sym typeface="Avenir"/>
                </a:rPr>
                <a:t>Two GE Running at Low Load</a:t>
              </a:r>
              <a:endParaRPr sz="1467">
                <a:solidFill>
                  <a:schemeClr val="dk1"/>
                </a:solidFill>
                <a:latin typeface="Avenir"/>
                <a:ea typeface="Avenir"/>
                <a:cs typeface="Avenir"/>
                <a:sym typeface="Avenir"/>
              </a:endParaRPr>
            </a:p>
          </p:txBody>
        </p:sp>
        <p:pic>
          <p:nvPicPr>
            <p:cNvPr id="430" name="Google Shape;430;p49"/>
            <p:cNvPicPr preferRelativeResize="0"/>
            <p:nvPr/>
          </p:nvPicPr>
          <p:blipFill rotWithShape="1">
            <a:blip r:embed="rId3">
              <a:alphaModFix/>
            </a:blip>
            <a:srcRect/>
            <a:stretch/>
          </p:blipFill>
          <p:spPr>
            <a:xfrm>
              <a:off x="262050" y="1978329"/>
              <a:ext cx="1051450" cy="215600"/>
            </a:xfrm>
            <a:prstGeom prst="rect">
              <a:avLst/>
            </a:prstGeom>
            <a:noFill/>
            <a:ln>
              <a:noFill/>
            </a:ln>
          </p:spPr>
        </p:pic>
      </p:grpSp>
      <p:sp>
        <p:nvSpPr>
          <p:cNvPr id="431" name="Google Shape;431;p49"/>
          <p:cNvSpPr txBox="1">
            <a:spLocks noGrp="1"/>
          </p:cNvSpPr>
          <p:nvPr>
            <p:ph type="ftr" idx="11"/>
          </p:nvPr>
        </p:nvSpPr>
        <p:spPr>
          <a:xfrm>
            <a:off x="8538767" y="6543909"/>
            <a:ext cx="2163200" cy="203200"/>
          </a:xfrm>
          <a:prstGeom prst="rect">
            <a:avLst/>
          </a:prstGeom>
          <a:solidFill>
            <a:srgbClr val="000000"/>
          </a:solidFill>
          <a:ln>
            <a:noFill/>
          </a:ln>
        </p:spPr>
        <p:txBody>
          <a:bodyPr spcFirstLastPara="1" wrap="square" lIns="0" tIns="0" rIns="0" bIns="0" anchor="t" anchorCtr="0">
            <a:noAutofit/>
          </a:bodyPr>
          <a:lstStyle/>
          <a:p>
            <a:pPr marL="16933">
              <a:lnSpc>
                <a:spcPct val="105500"/>
              </a:lnSpc>
            </a:pPr>
            <a:r>
              <a:rPr lang="en" sz="1333">
                <a:solidFill>
                  <a:srgbClr val="B7B7B7"/>
                </a:solidFill>
                <a:latin typeface="Tahoma"/>
                <a:ea typeface="Tahoma"/>
                <a:cs typeface="Tahoma"/>
                <a:sym typeface="Tahoma"/>
              </a:rPr>
              <a:t>Proprietary and Conﬁdential</a:t>
            </a:r>
            <a:endParaRPr sz="1333">
              <a:solidFill>
                <a:srgbClr val="B7B7B7"/>
              </a:solidFill>
              <a:latin typeface="Tahoma"/>
              <a:ea typeface="Tahoma"/>
              <a:cs typeface="Tahoma"/>
              <a:sym typeface="Tahoma"/>
            </a:endParaRPr>
          </a:p>
        </p:txBody>
      </p:sp>
      <p:sp>
        <p:nvSpPr>
          <p:cNvPr id="432" name="Google Shape;432;p49"/>
          <p:cNvSpPr/>
          <p:nvPr/>
        </p:nvSpPr>
        <p:spPr>
          <a:xfrm>
            <a:off x="0" y="6356365"/>
            <a:ext cx="12192000" cy="502072"/>
          </a:xfrm>
          <a:custGeom>
            <a:avLst/>
            <a:gdLst/>
            <a:ahLst/>
            <a:cxnLst/>
            <a:rect l="l" t="t" r="r" b="b"/>
            <a:pathLst>
              <a:path w="9144000" h="376554" extrusionOk="0">
                <a:moveTo>
                  <a:pt x="0" y="0"/>
                </a:moveTo>
                <a:lnTo>
                  <a:pt x="9143999" y="0"/>
                </a:lnTo>
                <a:lnTo>
                  <a:pt x="9143999" y="376224"/>
                </a:lnTo>
                <a:lnTo>
                  <a:pt x="0" y="376224"/>
                </a:lnTo>
                <a:lnTo>
                  <a:pt x="0" y="0"/>
                </a:lnTo>
                <a:close/>
              </a:path>
            </a:pathLst>
          </a:custGeom>
          <a:solidFill>
            <a:srgbClr val="000000"/>
          </a:solidFill>
          <a:ln>
            <a:noFill/>
          </a:ln>
        </p:spPr>
        <p:txBody>
          <a:bodyPr spcFirstLastPara="1" wrap="square" lIns="0" tIns="0" rIns="0" bIns="0" anchor="t" anchorCtr="0">
            <a:noAutofit/>
          </a:bodyPr>
          <a:lstStyle/>
          <a:p>
            <a:endParaRPr sz="2400">
              <a:solidFill>
                <a:schemeClr val="dk1"/>
              </a:solidFill>
              <a:latin typeface="Calibri"/>
              <a:ea typeface="Calibri"/>
              <a:cs typeface="Calibri"/>
              <a:sym typeface="Calibri"/>
            </a:endParaRPr>
          </a:p>
        </p:txBody>
      </p:sp>
      <p:sp>
        <p:nvSpPr>
          <p:cNvPr id="433" name="Google Shape;433;p49"/>
          <p:cNvSpPr/>
          <p:nvPr/>
        </p:nvSpPr>
        <p:spPr>
          <a:xfrm>
            <a:off x="77367" y="6457581"/>
            <a:ext cx="1561200" cy="3408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2400">
              <a:solidFill>
                <a:schemeClr val="dk1"/>
              </a:solidFill>
              <a:latin typeface="Calibri"/>
              <a:ea typeface="Calibri"/>
              <a:cs typeface="Calibri"/>
              <a:sym typeface="Calibri"/>
            </a:endParaRPr>
          </a:p>
        </p:txBody>
      </p:sp>
      <p:sp>
        <p:nvSpPr>
          <p:cNvPr id="434" name="Google Shape;434;p49"/>
          <p:cNvSpPr txBox="1">
            <a:spLocks noGrp="1"/>
          </p:cNvSpPr>
          <p:nvPr>
            <p:ph type="ftr" idx="2"/>
          </p:nvPr>
        </p:nvSpPr>
        <p:spPr>
          <a:xfrm>
            <a:off x="8538767" y="6543909"/>
            <a:ext cx="2163200" cy="203200"/>
          </a:xfrm>
          <a:prstGeom prst="rect">
            <a:avLst/>
          </a:prstGeom>
          <a:noFill/>
          <a:ln>
            <a:noFill/>
          </a:ln>
        </p:spPr>
        <p:txBody>
          <a:bodyPr spcFirstLastPara="1" wrap="square" lIns="0" tIns="0" rIns="0" bIns="0" anchor="t" anchorCtr="0">
            <a:noAutofit/>
          </a:bodyPr>
          <a:lstStyle/>
          <a:p>
            <a:pPr marL="16933">
              <a:lnSpc>
                <a:spcPct val="105500"/>
              </a:lnSpc>
            </a:pPr>
            <a:r>
              <a:rPr lang="en" sz="1067">
                <a:solidFill>
                  <a:srgbClr val="B7B7B7"/>
                </a:solidFill>
                <a:latin typeface="Tahoma"/>
                <a:ea typeface="Tahoma"/>
                <a:cs typeface="Tahoma"/>
                <a:sym typeface="Tahoma"/>
              </a:rPr>
              <a:t>Proprietary and Conﬁdential</a:t>
            </a:r>
            <a:endParaRPr sz="1067">
              <a:solidFill>
                <a:srgbClr val="B7B7B7"/>
              </a:solidFill>
              <a:latin typeface="Tahoma"/>
              <a:ea typeface="Tahoma"/>
              <a:cs typeface="Tahoma"/>
              <a:sym typeface="Tahoma"/>
            </a:endParaRPr>
          </a:p>
        </p:txBody>
      </p:sp>
      <p:sp>
        <p:nvSpPr>
          <p:cNvPr id="435" name="Google Shape;435;p49"/>
          <p:cNvSpPr txBox="1">
            <a:spLocks noGrp="1"/>
          </p:cNvSpPr>
          <p:nvPr>
            <p:ph type="title"/>
          </p:nvPr>
        </p:nvSpPr>
        <p:spPr>
          <a:xfrm>
            <a:off x="167" y="0"/>
            <a:ext cx="5274000" cy="740400"/>
          </a:xfrm>
          <a:prstGeom prst="rect">
            <a:avLst/>
          </a:prstGeom>
        </p:spPr>
        <p:txBody>
          <a:bodyPr spcFirstLastPara="1" vert="horz" wrap="square" lIns="91433" tIns="91433" rIns="91433" bIns="91433" rtlCol="0" anchor="ctr" anchorCtr="0">
            <a:noAutofit/>
          </a:bodyPr>
          <a:lstStyle/>
          <a:p>
            <a:r>
              <a:rPr lang="en" sz="2667"/>
              <a:t>Case Study</a:t>
            </a:r>
            <a:endParaRPr sz="2667"/>
          </a:p>
        </p:txBody>
      </p:sp>
      <p:sp>
        <p:nvSpPr>
          <p:cNvPr id="436" name="Google Shape;436;p49"/>
          <p:cNvSpPr/>
          <p:nvPr/>
        </p:nvSpPr>
        <p:spPr>
          <a:xfrm>
            <a:off x="0" y="821500"/>
            <a:ext cx="5042400" cy="914400"/>
          </a:xfrm>
          <a:prstGeom prst="homePlate">
            <a:avLst>
              <a:gd name="adj" fmla="val 21878"/>
            </a:avLst>
          </a:prstGeom>
          <a:solidFill>
            <a:schemeClr val="accent1"/>
          </a:solidFill>
          <a:ln>
            <a:noFill/>
          </a:ln>
        </p:spPr>
        <p:txBody>
          <a:bodyPr spcFirstLastPara="1" wrap="square" lIns="121900" tIns="121900" rIns="121900" bIns="121900" anchor="ctr" anchorCtr="0">
            <a:noAutofit/>
          </a:bodyPr>
          <a:lstStyle/>
          <a:p>
            <a:pPr marL="190495">
              <a:lnSpc>
                <a:spcPct val="115000"/>
              </a:lnSpc>
              <a:spcBef>
                <a:spcPts val="667"/>
              </a:spcBef>
              <a:buClr>
                <a:schemeClr val="dk1"/>
              </a:buClr>
              <a:buSzPts val="1600"/>
            </a:pPr>
            <a:r>
              <a:rPr lang="en" sz="1600" b="1">
                <a:solidFill>
                  <a:schemeClr val="lt1"/>
                </a:solidFill>
              </a:rPr>
              <a:t>PROBLEM</a:t>
            </a:r>
            <a:endParaRPr sz="1600" b="1">
              <a:solidFill>
                <a:schemeClr val="lt1"/>
              </a:solidFill>
            </a:endParaRPr>
          </a:p>
          <a:p>
            <a:pPr marL="457189"/>
            <a:r>
              <a:rPr lang="en" sz="1600" b="1">
                <a:solidFill>
                  <a:schemeClr val="lt2"/>
                </a:solidFill>
                <a:latin typeface="Avenir"/>
                <a:ea typeface="Avenir"/>
                <a:cs typeface="Avenir"/>
                <a:sym typeface="Avenir"/>
              </a:rPr>
              <a:t>Redundant GE Running (at low Load)</a:t>
            </a:r>
            <a:endParaRPr sz="2400"/>
          </a:p>
        </p:txBody>
      </p:sp>
      <p:sp>
        <p:nvSpPr>
          <p:cNvPr id="437" name="Google Shape;437;p49"/>
          <p:cNvSpPr txBox="1">
            <a:spLocks noGrp="1"/>
          </p:cNvSpPr>
          <p:nvPr>
            <p:ph type="sldNum" idx="4294967295"/>
          </p:nvPr>
        </p:nvSpPr>
        <p:spPr>
          <a:xfrm>
            <a:off x="11675852" y="6466355"/>
            <a:ext cx="327200" cy="302800"/>
          </a:xfrm>
          <a:prstGeom prst="rect">
            <a:avLst/>
          </a:prstGeom>
          <a:noFill/>
          <a:ln>
            <a:noFill/>
          </a:ln>
        </p:spPr>
        <p:txBody>
          <a:bodyPr spcFirstLastPara="1" vert="horz" wrap="square" lIns="37633" tIns="37633" rIns="37633" bIns="37633" rtlCol="0" anchor="b" anchorCtr="0">
            <a:noAutofit/>
          </a:bodyPr>
          <a:lstStyle/>
          <a:p>
            <a:pPr algn="l">
              <a:buClr>
                <a:srgbClr val="000000"/>
              </a:buClr>
            </a:pPr>
            <a:fld id="{00000000-1234-1234-1234-123412341234}" type="slidenum">
              <a:rPr lang="en" sz="1333"/>
              <a:pPr algn="l">
                <a:buClr>
                  <a:srgbClr val="000000"/>
                </a:buClr>
              </a:pPr>
              <a:t>17</a:t>
            </a:fld>
            <a:endParaRPr sz="1333"/>
          </a:p>
        </p:txBody>
      </p:sp>
      <p:pic>
        <p:nvPicPr>
          <p:cNvPr id="438" name="Google Shape;438;p49"/>
          <p:cNvPicPr preferRelativeResize="0"/>
          <p:nvPr/>
        </p:nvPicPr>
        <p:blipFill>
          <a:blip r:embed="rId5">
            <a:alphaModFix/>
          </a:blip>
          <a:stretch>
            <a:fillRect/>
          </a:stretch>
        </p:blipFill>
        <p:spPr>
          <a:xfrm>
            <a:off x="4939867" y="2000001"/>
            <a:ext cx="7173299" cy="4061233"/>
          </a:xfrm>
          <a:prstGeom prst="rect">
            <a:avLst/>
          </a:prstGeom>
          <a:noFill/>
          <a:ln w="9525" cap="flat" cmpd="sng">
            <a:solidFill>
              <a:schemeClr val="dk2"/>
            </a:solidFill>
            <a:prstDash val="solid"/>
            <a:round/>
            <a:headEnd type="none" w="sm" len="sm"/>
            <a:tailEnd type="none" w="sm" len="sm"/>
          </a:ln>
        </p:spPr>
      </p:pic>
      <p:sp>
        <p:nvSpPr>
          <p:cNvPr id="439" name="Google Shape;439;p49"/>
          <p:cNvSpPr/>
          <p:nvPr/>
        </p:nvSpPr>
        <p:spPr>
          <a:xfrm>
            <a:off x="7367123" y="910761"/>
            <a:ext cx="2658000" cy="497200"/>
          </a:xfrm>
          <a:prstGeom prst="wedgeRectCallout">
            <a:avLst>
              <a:gd name="adj1" fmla="val -59700"/>
              <a:gd name="adj2" fmla="val 668123"/>
            </a:avLst>
          </a:prstGeom>
          <a:solidFill>
            <a:srgbClr val="4A86E8"/>
          </a:solidFill>
          <a:ln>
            <a:noFill/>
          </a:ln>
        </p:spPr>
        <p:txBody>
          <a:bodyPr spcFirstLastPara="1" wrap="square" lIns="100367" tIns="100367" rIns="100367" bIns="100367" anchor="ctr" anchorCtr="0">
            <a:noAutofit/>
          </a:bodyPr>
          <a:lstStyle/>
          <a:p>
            <a:pPr algn="ctr"/>
            <a:r>
              <a:rPr lang="en" sz="1467" b="1">
                <a:solidFill>
                  <a:srgbClr val="EFEFEF"/>
                </a:solidFill>
                <a:latin typeface="Avenir"/>
                <a:ea typeface="Avenir"/>
                <a:cs typeface="Avenir"/>
                <a:sym typeface="Avenir"/>
              </a:rPr>
              <a:t>Two GE Running at Low Load</a:t>
            </a:r>
            <a:endParaRPr sz="1467" b="1">
              <a:solidFill>
                <a:srgbClr val="EFEFEF"/>
              </a:solidFill>
              <a:latin typeface="Avenir"/>
              <a:ea typeface="Avenir"/>
              <a:cs typeface="Avenir"/>
              <a:sym typeface="Avenir"/>
            </a:endParaRPr>
          </a:p>
        </p:txBody>
      </p:sp>
      <p:sp>
        <p:nvSpPr>
          <p:cNvPr id="440" name="Google Shape;440;p49"/>
          <p:cNvSpPr/>
          <p:nvPr/>
        </p:nvSpPr>
        <p:spPr>
          <a:xfrm>
            <a:off x="2086367" y="184400"/>
            <a:ext cx="3370400" cy="460800"/>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lnSpc>
                <a:spcPct val="90000"/>
              </a:lnSpc>
            </a:pPr>
            <a:r>
              <a:rPr lang="en" sz="2000" b="1">
                <a:solidFill>
                  <a:schemeClr val="lt1"/>
                </a:solidFill>
                <a:latin typeface="Avenir"/>
                <a:ea typeface="Avenir"/>
                <a:cs typeface="Avenir"/>
                <a:sym typeface="Avenir"/>
              </a:rPr>
              <a:t>Cost Avoidance: $ 7,000</a:t>
            </a:r>
            <a:endParaRPr sz="2400">
              <a:solidFill>
                <a:schemeClr val="lt1"/>
              </a:solidFill>
            </a:endParaRPr>
          </a:p>
        </p:txBody>
      </p:sp>
      <p:sp>
        <p:nvSpPr>
          <p:cNvPr id="441" name="Google Shape;441;p49"/>
          <p:cNvSpPr/>
          <p:nvPr/>
        </p:nvSpPr>
        <p:spPr>
          <a:xfrm>
            <a:off x="7367133" y="184400"/>
            <a:ext cx="4494000" cy="460800"/>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solidFill>
                  <a:schemeClr val="lt1"/>
                </a:solidFill>
              </a:rPr>
              <a:t>Enhance operational energy efficiency</a:t>
            </a:r>
            <a:endParaRPr sz="24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445"/>
        <p:cNvGrpSpPr/>
        <p:nvPr/>
      </p:nvGrpSpPr>
      <p:grpSpPr>
        <a:xfrm>
          <a:off x="0" y="0"/>
          <a:ext cx="0" cy="0"/>
          <a:chOff x="0" y="0"/>
          <a:chExt cx="0" cy="0"/>
        </a:xfrm>
      </p:grpSpPr>
      <p:sp>
        <p:nvSpPr>
          <p:cNvPr id="446" name="Google Shape;446;p50"/>
          <p:cNvSpPr/>
          <p:nvPr/>
        </p:nvSpPr>
        <p:spPr>
          <a:xfrm>
            <a:off x="6665800" y="184400"/>
            <a:ext cx="5195200" cy="460800"/>
          </a:xfrm>
          <a:prstGeom prst="roundRect">
            <a:avLst>
              <a:gd name="adj" fmla="val 16667"/>
            </a:avLst>
          </a:prstGeom>
          <a:solidFill>
            <a:srgbClr val="674EA7"/>
          </a:solidFill>
          <a:ln>
            <a:noFill/>
          </a:ln>
        </p:spPr>
        <p:txBody>
          <a:bodyPr spcFirstLastPara="1" wrap="square" lIns="121900" tIns="121900" rIns="121900" bIns="121900" anchor="ctr" anchorCtr="0">
            <a:noAutofit/>
          </a:bodyPr>
          <a:lstStyle/>
          <a:p>
            <a:pPr algn="ctr"/>
            <a:r>
              <a:rPr lang="en" sz="2400">
                <a:solidFill>
                  <a:schemeClr val="lt1"/>
                </a:solidFill>
              </a:rPr>
              <a:t>Improve Safety and Regulatory Compliance</a:t>
            </a:r>
            <a:endParaRPr sz="2400">
              <a:solidFill>
                <a:schemeClr val="lt1"/>
              </a:solidFill>
            </a:endParaRPr>
          </a:p>
        </p:txBody>
      </p:sp>
      <p:sp>
        <p:nvSpPr>
          <p:cNvPr id="447" name="Google Shape;447;p50"/>
          <p:cNvSpPr/>
          <p:nvPr/>
        </p:nvSpPr>
        <p:spPr>
          <a:xfrm>
            <a:off x="-19033" y="829600"/>
            <a:ext cx="5195200" cy="1145600"/>
          </a:xfrm>
          <a:prstGeom prst="homePlate">
            <a:avLst>
              <a:gd name="adj" fmla="val 22748"/>
            </a:avLst>
          </a:prstGeom>
          <a:solidFill>
            <a:schemeClr val="accent1"/>
          </a:solidFill>
          <a:ln>
            <a:noFill/>
          </a:ln>
        </p:spPr>
        <p:txBody>
          <a:bodyPr spcFirstLastPara="1" wrap="square" lIns="121900" tIns="121900" rIns="121900" bIns="121900" anchor="ctr" anchorCtr="0">
            <a:noAutofit/>
          </a:bodyPr>
          <a:lstStyle/>
          <a:p>
            <a:pPr marL="190495">
              <a:lnSpc>
                <a:spcPct val="115000"/>
              </a:lnSpc>
              <a:spcBef>
                <a:spcPts val="667"/>
              </a:spcBef>
              <a:buClr>
                <a:schemeClr val="dk1"/>
              </a:buClr>
              <a:buSzPts val="1600"/>
            </a:pPr>
            <a:r>
              <a:rPr lang="en" sz="1600" b="1">
                <a:solidFill>
                  <a:schemeClr val="lt1"/>
                </a:solidFill>
              </a:rPr>
              <a:t>PROBLEM</a:t>
            </a:r>
            <a:endParaRPr sz="1600" b="1">
              <a:solidFill>
                <a:schemeClr val="lt1"/>
              </a:solidFill>
            </a:endParaRPr>
          </a:p>
          <a:p>
            <a:pPr marL="495288">
              <a:buClr>
                <a:schemeClr val="dk1"/>
              </a:buClr>
              <a:buSzPts val="1100"/>
            </a:pPr>
            <a:r>
              <a:rPr lang="en" sz="1600" b="1">
                <a:solidFill>
                  <a:schemeClr val="lt2"/>
                </a:solidFill>
                <a:latin typeface="Avenir"/>
                <a:ea typeface="Avenir"/>
                <a:cs typeface="Avenir"/>
                <a:sym typeface="Avenir"/>
              </a:rPr>
              <a:t>Lack of real time monitoring and alerts for geofencing areas</a:t>
            </a:r>
            <a:endParaRPr sz="1733"/>
          </a:p>
        </p:txBody>
      </p:sp>
      <p:sp>
        <p:nvSpPr>
          <p:cNvPr id="448" name="Google Shape;448;p50"/>
          <p:cNvSpPr txBox="1"/>
          <p:nvPr/>
        </p:nvSpPr>
        <p:spPr>
          <a:xfrm>
            <a:off x="-19000" y="0"/>
            <a:ext cx="5640400" cy="829600"/>
          </a:xfrm>
          <a:prstGeom prst="rect">
            <a:avLst/>
          </a:prstGeom>
          <a:noFill/>
          <a:ln>
            <a:noFill/>
          </a:ln>
        </p:spPr>
        <p:txBody>
          <a:bodyPr spcFirstLastPara="1" wrap="square" lIns="100367" tIns="50167" rIns="100367" bIns="50167" anchor="ctr" anchorCtr="0">
            <a:noAutofit/>
          </a:bodyPr>
          <a:lstStyle/>
          <a:p>
            <a:pPr>
              <a:lnSpc>
                <a:spcPct val="90000"/>
              </a:lnSpc>
              <a:buClr>
                <a:schemeClr val="dk1"/>
              </a:buClr>
              <a:buSzPts val="2000"/>
            </a:pPr>
            <a:r>
              <a:rPr lang="en" sz="2667" b="1">
                <a:solidFill>
                  <a:srgbClr val="DAE6EA"/>
                </a:solidFill>
                <a:latin typeface="Avenir"/>
                <a:ea typeface="Avenir"/>
                <a:cs typeface="Avenir"/>
                <a:sym typeface="Avenir"/>
              </a:rPr>
              <a:t>Case Study</a:t>
            </a:r>
            <a:endParaRPr sz="2667" b="1">
              <a:solidFill>
                <a:srgbClr val="DAE6EA"/>
              </a:solidFill>
              <a:latin typeface="Avenir"/>
              <a:ea typeface="Avenir"/>
              <a:cs typeface="Avenir"/>
              <a:sym typeface="Avenir"/>
            </a:endParaRPr>
          </a:p>
        </p:txBody>
      </p:sp>
      <p:grpSp>
        <p:nvGrpSpPr>
          <p:cNvPr id="449" name="Google Shape;449;p50"/>
          <p:cNvGrpSpPr/>
          <p:nvPr/>
        </p:nvGrpSpPr>
        <p:grpSpPr>
          <a:xfrm>
            <a:off x="-5199" y="1977233"/>
            <a:ext cx="4894481" cy="1030000"/>
            <a:chOff x="7550" y="1909818"/>
            <a:chExt cx="3663900" cy="772500"/>
          </a:xfrm>
        </p:grpSpPr>
        <p:sp>
          <p:nvSpPr>
            <p:cNvPr id="450" name="Google Shape;450;p50"/>
            <p:cNvSpPr/>
            <p:nvPr/>
          </p:nvSpPr>
          <p:spPr>
            <a:xfrm>
              <a:off x="7550" y="1909818"/>
              <a:ext cx="3663900" cy="772500"/>
            </a:xfrm>
            <a:prstGeom prst="rect">
              <a:avLst/>
            </a:prstGeom>
            <a:solidFill>
              <a:srgbClr val="C1C1C1"/>
            </a:solidFill>
            <a:ln>
              <a:noFill/>
            </a:ln>
          </p:spPr>
          <p:txBody>
            <a:bodyPr spcFirstLastPara="1" wrap="square" lIns="100367" tIns="100367" rIns="100367" bIns="100367" anchor="b" anchorCtr="0">
              <a:noAutofit/>
            </a:bodyPr>
            <a:lstStyle/>
            <a:p>
              <a:pPr marL="457189">
                <a:spcBef>
                  <a:spcPts val="1333"/>
                </a:spcBef>
              </a:pPr>
              <a:r>
                <a:rPr lang="en" sz="1467">
                  <a:solidFill>
                    <a:schemeClr val="dk1"/>
                  </a:solidFill>
                  <a:latin typeface="Avenir"/>
                  <a:ea typeface="Avenir"/>
                  <a:cs typeface="Avenir"/>
                  <a:sym typeface="Avenir"/>
                </a:rPr>
                <a:t>Ship entered geofenced zone(s) - (Marpol Annex V and Marpol Annex I) activated</a:t>
              </a:r>
              <a:endParaRPr sz="1467">
                <a:solidFill>
                  <a:schemeClr val="dk1"/>
                </a:solidFill>
                <a:latin typeface="Avenir"/>
                <a:ea typeface="Avenir"/>
                <a:cs typeface="Avenir"/>
                <a:sym typeface="Avenir"/>
              </a:endParaRPr>
            </a:p>
          </p:txBody>
        </p:sp>
        <p:pic>
          <p:nvPicPr>
            <p:cNvPr id="451" name="Google Shape;451;p50"/>
            <p:cNvPicPr preferRelativeResize="0"/>
            <p:nvPr/>
          </p:nvPicPr>
          <p:blipFill rotWithShape="1">
            <a:blip r:embed="rId3">
              <a:alphaModFix/>
            </a:blip>
            <a:srcRect/>
            <a:stretch/>
          </p:blipFill>
          <p:spPr>
            <a:xfrm>
              <a:off x="223751" y="2015211"/>
              <a:ext cx="1051450" cy="215600"/>
            </a:xfrm>
            <a:prstGeom prst="rect">
              <a:avLst/>
            </a:prstGeom>
            <a:noFill/>
            <a:ln>
              <a:noFill/>
            </a:ln>
          </p:spPr>
        </p:pic>
      </p:grpSp>
      <p:sp>
        <p:nvSpPr>
          <p:cNvPr id="452" name="Google Shape;452;p50"/>
          <p:cNvSpPr/>
          <p:nvPr/>
        </p:nvSpPr>
        <p:spPr>
          <a:xfrm>
            <a:off x="-2933" y="3007233"/>
            <a:ext cx="4894400" cy="3223600"/>
          </a:xfrm>
          <a:prstGeom prst="rect">
            <a:avLst/>
          </a:prstGeom>
          <a:solidFill>
            <a:schemeClr val="lt1"/>
          </a:solidFill>
          <a:ln>
            <a:noFill/>
          </a:ln>
        </p:spPr>
        <p:txBody>
          <a:bodyPr spcFirstLastPara="1" wrap="square" lIns="121900" tIns="121900" rIns="121900" bIns="121900" anchor="ctr" anchorCtr="0">
            <a:noAutofit/>
          </a:bodyPr>
          <a:lstStyle/>
          <a:p>
            <a:r>
              <a:rPr lang="en" sz="1467" b="1">
                <a:solidFill>
                  <a:schemeClr val="dk1"/>
                </a:solidFill>
                <a:latin typeface="Avenir"/>
                <a:ea typeface="Avenir"/>
                <a:cs typeface="Avenir"/>
                <a:sym typeface="Avenir"/>
              </a:rPr>
              <a:t>RESULTS</a:t>
            </a:r>
            <a:endParaRPr sz="1467" b="1">
              <a:solidFill>
                <a:schemeClr val="dk1"/>
              </a:solidFill>
              <a:latin typeface="Avenir"/>
              <a:ea typeface="Avenir"/>
              <a:cs typeface="Avenir"/>
              <a:sym typeface="Avenir"/>
            </a:endParaRPr>
          </a:p>
          <a:p>
            <a:pPr marL="507987" marR="457189"/>
            <a:endParaRPr sz="1467">
              <a:solidFill>
                <a:schemeClr val="dk1"/>
              </a:solidFill>
              <a:latin typeface="Avenir"/>
              <a:ea typeface="Avenir"/>
              <a:cs typeface="Avenir"/>
              <a:sym typeface="Avenir"/>
            </a:endParaRPr>
          </a:p>
          <a:p>
            <a:pPr marL="761981" marR="457189" indent="-321725">
              <a:buClr>
                <a:schemeClr val="dk1"/>
              </a:buClr>
              <a:buSzPts val="1100"/>
              <a:buFont typeface="Avenir"/>
              <a:buChar char="•"/>
            </a:pPr>
            <a:r>
              <a:rPr lang="en" sz="1467">
                <a:solidFill>
                  <a:schemeClr val="dk1"/>
                </a:solidFill>
                <a:latin typeface="Avenir"/>
                <a:ea typeface="Avenir"/>
                <a:cs typeface="Avenir"/>
                <a:sym typeface="Avenir"/>
              </a:rPr>
              <a:t>SMART Notification raised stating vessel entered into MARPOL ANNEX V and MARPOL ANNEX I area.</a:t>
            </a:r>
            <a:endParaRPr sz="1467">
              <a:solidFill>
                <a:schemeClr val="dk1"/>
              </a:solidFill>
              <a:latin typeface="Avenir"/>
              <a:ea typeface="Avenir"/>
              <a:cs typeface="Avenir"/>
              <a:sym typeface="Avenir"/>
            </a:endParaRPr>
          </a:p>
          <a:p>
            <a:pPr marL="761981" marR="457189" indent="-321725">
              <a:buClr>
                <a:schemeClr val="dk1"/>
              </a:buClr>
              <a:buSzPts val="1100"/>
              <a:buFont typeface="Avenir"/>
              <a:buChar char="•"/>
            </a:pPr>
            <a:r>
              <a:rPr lang="en" sz="1467">
                <a:solidFill>
                  <a:schemeClr val="dk1"/>
                </a:solidFill>
                <a:latin typeface="Avenir"/>
                <a:ea typeface="Avenir"/>
                <a:cs typeface="Avenir"/>
                <a:sym typeface="Avenir"/>
              </a:rPr>
              <a:t>Vessel was advised to follow local and international regulations</a:t>
            </a:r>
            <a:endParaRPr sz="1467">
              <a:solidFill>
                <a:schemeClr val="dk1"/>
              </a:solidFill>
              <a:latin typeface="Avenir"/>
              <a:ea typeface="Avenir"/>
              <a:cs typeface="Avenir"/>
              <a:sym typeface="Avenir"/>
            </a:endParaRPr>
          </a:p>
          <a:p>
            <a:endParaRPr sz="1467">
              <a:solidFill>
                <a:schemeClr val="dk1"/>
              </a:solidFill>
              <a:latin typeface="Avenir"/>
              <a:ea typeface="Avenir"/>
              <a:cs typeface="Avenir"/>
              <a:sym typeface="Avenir"/>
            </a:endParaRPr>
          </a:p>
          <a:p>
            <a:pPr marL="304792"/>
            <a:r>
              <a:rPr lang="en" sz="1467" b="1">
                <a:solidFill>
                  <a:schemeClr val="dk1"/>
                </a:solidFill>
                <a:latin typeface="Avenir"/>
                <a:ea typeface="Avenir"/>
                <a:cs typeface="Avenir"/>
                <a:sym typeface="Avenir"/>
              </a:rPr>
              <a:t>POTENTIAL CONSEQUENCES AND IMPACT</a:t>
            </a:r>
            <a:endParaRPr sz="1467" b="1">
              <a:solidFill>
                <a:schemeClr val="dk1"/>
              </a:solidFill>
              <a:latin typeface="Avenir"/>
              <a:ea typeface="Avenir"/>
              <a:cs typeface="Avenir"/>
              <a:sym typeface="Avenir"/>
            </a:endParaRPr>
          </a:p>
          <a:p>
            <a:pPr marL="761981" marR="118530" lvl="1" indent="-321725">
              <a:spcBef>
                <a:spcPts val="133"/>
              </a:spcBef>
              <a:buClr>
                <a:schemeClr val="dk1"/>
              </a:buClr>
              <a:buSzPts val="1100"/>
              <a:buFont typeface="Avenir"/>
              <a:buChar char="•"/>
            </a:pPr>
            <a:r>
              <a:rPr lang="en" sz="1467">
                <a:solidFill>
                  <a:schemeClr val="dk1"/>
                </a:solidFill>
                <a:latin typeface="Avenir"/>
                <a:ea typeface="Avenir"/>
                <a:cs typeface="Avenir"/>
                <a:sym typeface="Avenir"/>
              </a:rPr>
              <a:t>Ship Staff were alerted to remain vigilant and adhere to any applicable regulation</a:t>
            </a:r>
            <a:r>
              <a:rPr lang="en" sz="1467" b="1">
                <a:solidFill>
                  <a:schemeClr val="dk1"/>
                </a:solidFill>
                <a:latin typeface="Avenir"/>
                <a:ea typeface="Avenir"/>
                <a:cs typeface="Avenir"/>
                <a:sym typeface="Avenir"/>
              </a:rPr>
              <a:t>.</a:t>
            </a:r>
            <a:endParaRPr sz="1467" b="1">
              <a:solidFill>
                <a:schemeClr val="dk1"/>
              </a:solidFill>
              <a:latin typeface="Avenir"/>
              <a:ea typeface="Avenir"/>
              <a:cs typeface="Avenir"/>
              <a:sym typeface="Avenir"/>
            </a:endParaRPr>
          </a:p>
          <a:p>
            <a:pPr marR="118530">
              <a:spcBef>
                <a:spcPts val="133"/>
              </a:spcBef>
            </a:pPr>
            <a:endParaRPr sz="1467" b="1">
              <a:solidFill>
                <a:srgbClr val="434343"/>
              </a:solidFill>
              <a:latin typeface="Avenir"/>
              <a:ea typeface="Avenir"/>
              <a:cs typeface="Avenir"/>
              <a:sym typeface="Avenir"/>
            </a:endParaRPr>
          </a:p>
        </p:txBody>
      </p:sp>
      <p:pic>
        <p:nvPicPr>
          <p:cNvPr id="453" name="Google Shape;453;p50"/>
          <p:cNvPicPr preferRelativeResize="0"/>
          <p:nvPr/>
        </p:nvPicPr>
        <p:blipFill>
          <a:blip r:embed="rId4">
            <a:alphaModFix/>
          </a:blip>
          <a:stretch>
            <a:fillRect/>
          </a:stretch>
        </p:blipFill>
        <p:spPr>
          <a:xfrm>
            <a:off x="4891467" y="1977233"/>
            <a:ext cx="7234835" cy="3987267"/>
          </a:xfrm>
          <a:prstGeom prst="rect">
            <a:avLst/>
          </a:prstGeom>
          <a:noFill/>
          <a:ln w="9525" cap="flat" cmpd="sng">
            <a:solidFill>
              <a:schemeClr val="dk2"/>
            </a:solidFill>
            <a:prstDash val="solid"/>
            <a:round/>
            <a:headEnd type="none" w="sm" len="sm"/>
            <a:tailEnd type="none" w="sm" len="sm"/>
          </a:ln>
        </p:spPr>
      </p:pic>
      <p:sp>
        <p:nvSpPr>
          <p:cNvPr id="454" name="Google Shape;454;p50"/>
          <p:cNvSpPr txBox="1">
            <a:spLocks noGrp="1"/>
          </p:cNvSpPr>
          <p:nvPr>
            <p:ph type="sldNum" idx="4294967295"/>
          </p:nvPr>
        </p:nvSpPr>
        <p:spPr>
          <a:xfrm>
            <a:off x="11675852" y="6466355"/>
            <a:ext cx="327200" cy="302800"/>
          </a:xfrm>
          <a:prstGeom prst="rect">
            <a:avLst/>
          </a:prstGeom>
          <a:noFill/>
          <a:ln>
            <a:noFill/>
          </a:ln>
        </p:spPr>
        <p:txBody>
          <a:bodyPr spcFirstLastPara="1" vert="horz" wrap="square" lIns="37633" tIns="37633" rIns="37633" bIns="37633" rtlCol="0" anchor="b" anchorCtr="0">
            <a:noAutofit/>
          </a:bodyPr>
          <a:lstStyle/>
          <a:p>
            <a:pPr algn="l">
              <a:buClr>
                <a:srgbClr val="000000"/>
              </a:buClr>
            </a:pPr>
            <a:fld id="{00000000-1234-1234-1234-123412341234}" type="slidenum">
              <a:rPr lang="en" sz="1333"/>
              <a:pPr algn="l">
                <a:buClr>
                  <a:srgbClr val="000000"/>
                </a:buClr>
              </a:pPr>
              <a:t>18</a:t>
            </a:fld>
            <a:endParaRPr sz="1333"/>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51"/>
          <p:cNvSpPr txBox="1">
            <a:spLocks noGrp="1"/>
          </p:cNvSpPr>
          <p:nvPr>
            <p:ph type="title"/>
          </p:nvPr>
        </p:nvSpPr>
        <p:spPr>
          <a:xfrm>
            <a:off x="4900" y="0"/>
            <a:ext cx="4078800" cy="740400"/>
          </a:xfrm>
          <a:prstGeom prst="rect">
            <a:avLst/>
          </a:prstGeom>
        </p:spPr>
        <p:txBody>
          <a:bodyPr spcFirstLastPara="1" vert="horz" wrap="square" lIns="91433" tIns="91433" rIns="91433" bIns="91433" rtlCol="0" anchor="ctr" anchorCtr="0">
            <a:noAutofit/>
          </a:bodyPr>
          <a:lstStyle/>
          <a:p>
            <a:pPr>
              <a:buClr>
                <a:schemeClr val="dk1"/>
              </a:buClr>
              <a:buSzPts val="1100"/>
            </a:pPr>
            <a:r>
              <a:rPr lang="en" sz="2667"/>
              <a:t>Case Study</a:t>
            </a:r>
            <a:endParaRPr sz="2667"/>
          </a:p>
        </p:txBody>
      </p:sp>
      <p:sp>
        <p:nvSpPr>
          <p:cNvPr id="460" name="Google Shape;460;p51"/>
          <p:cNvSpPr/>
          <p:nvPr/>
        </p:nvSpPr>
        <p:spPr>
          <a:xfrm>
            <a:off x="0" y="825500"/>
            <a:ext cx="5303200" cy="1205600"/>
          </a:xfrm>
          <a:prstGeom prst="homePlate">
            <a:avLst>
              <a:gd name="adj" fmla="val 26742"/>
            </a:avLst>
          </a:prstGeom>
          <a:solidFill>
            <a:schemeClr val="accent1"/>
          </a:solidFill>
          <a:ln>
            <a:noFill/>
          </a:ln>
        </p:spPr>
        <p:txBody>
          <a:bodyPr spcFirstLastPara="1" wrap="square" lIns="121900" tIns="121900" rIns="121900" bIns="121900" anchor="ctr" anchorCtr="0">
            <a:noAutofit/>
          </a:bodyPr>
          <a:lstStyle/>
          <a:p>
            <a:pPr marL="190495"/>
            <a:r>
              <a:rPr lang="en" sz="1600" b="1">
                <a:solidFill>
                  <a:schemeClr val="lt1"/>
                </a:solidFill>
              </a:rPr>
              <a:t>PROBLEM</a:t>
            </a:r>
            <a:endParaRPr sz="1600">
              <a:solidFill>
                <a:schemeClr val="dk1"/>
              </a:solidFill>
            </a:endParaRPr>
          </a:p>
          <a:p>
            <a:pPr marL="457189">
              <a:spcBef>
                <a:spcPts val="1080"/>
              </a:spcBef>
            </a:pPr>
            <a:r>
              <a:rPr lang="en" sz="1600">
                <a:solidFill>
                  <a:schemeClr val="lt2"/>
                </a:solidFill>
                <a:latin typeface="Avenir"/>
                <a:ea typeface="Avenir"/>
                <a:cs typeface="Avenir"/>
                <a:sym typeface="Avenir"/>
              </a:rPr>
              <a:t>Potential Anchor Dragging</a:t>
            </a:r>
            <a:endParaRPr sz="2400">
              <a:latin typeface="Avenir"/>
              <a:ea typeface="Avenir"/>
              <a:cs typeface="Avenir"/>
              <a:sym typeface="Avenir"/>
            </a:endParaRPr>
          </a:p>
        </p:txBody>
      </p:sp>
      <p:sp>
        <p:nvSpPr>
          <p:cNvPr id="461" name="Google Shape;461;p51"/>
          <p:cNvSpPr/>
          <p:nvPr/>
        </p:nvSpPr>
        <p:spPr>
          <a:xfrm>
            <a:off x="1" y="3061000"/>
            <a:ext cx="4978887" cy="3184309"/>
          </a:xfrm>
          <a:custGeom>
            <a:avLst/>
            <a:gdLst/>
            <a:ahLst/>
            <a:cxnLst/>
            <a:rect l="l" t="t" r="r" b="b"/>
            <a:pathLst>
              <a:path w="4207510" h="2370454" extrusionOk="0">
                <a:moveTo>
                  <a:pt x="0" y="2369924"/>
                </a:moveTo>
                <a:lnTo>
                  <a:pt x="4207374" y="2369924"/>
                </a:lnTo>
                <a:lnTo>
                  <a:pt x="4207374" y="0"/>
                </a:lnTo>
                <a:lnTo>
                  <a:pt x="0" y="0"/>
                </a:lnTo>
                <a:lnTo>
                  <a:pt x="0" y="2369924"/>
                </a:lnTo>
                <a:close/>
              </a:path>
            </a:pathLst>
          </a:custGeom>
          <a:solidFill>
            <a:schemeClr val="lt1"/>
          </a:solidFill>
          <a:ln>
            <a:noFill/>
          </a:ln>
        </p:spPr>
        <p:txBody>
          <a:bodyPr spcFirstLastPara="1" wrap="square" lIns="0" tIns="0" rIns="0" bIns="0" anchor="t" anchorCtr="0">
            <a:noAutofit/>
          </a:bodyPr>
          <a:lstStyle/>
          <a:p>
            <a:pPr marL="304792">
              <a:spcBef>
                <a:spcPts val="1387"/>
              </a:spcBef>
            </a:pPr>
            <a:r>
              <a:rPr lang="en" sz="1467" b="1">
                <a:solidFill>
                  <a:schemeClr val="dk1"/>
                </a:solidFill>
                <a:latin typeface="Avenir"/>
                <a:ea typeface="Avenir"/>
                <a:cs typeface="Avenir"/>
                <a:sym typeface="Avenir"/>
              </a:rPr>
              <a:t>RESULTS</a:t>
            </a:r>
            <a:endParaRPr sz="1467">
              <a:solidFill>
                <a:schemeClr val="dk1"/>
              </a:solidFill>
              <a:latin typeface="Avenir"/>
              <a:ea typeface="Avenir"/>
              <a:cs typeface="Avenir"/>
              <a:sym typeface="Avenir"/>
            </a:endParaRPr>
          </a:p>
          <a:p>
            <a:pPr marL="761981" marR="107524" indent="-321725">
              <a:lnSpc>
                <a:spcPct val="115000"/>
              </a:lnSpc>
              <a:buClr>
                <a:schemeClr val="dk1"/>
              </a:buClr>
              <a:buSzPts val="1100"/>
              <a:buFont typeface="Avenir"/>
              <a:buChar char="•"/>
            </a:pPr>
            <a:r>
              <a:rPr lang="en" sz="1467">
                <a:solidFill>
                  <a:schemeClr val="dk1"/>
                </a:solidFill>
                <a:latin typeface="Avenir"/>
                <a:ea typeface="Avenir"/>
                <a:cs typeface="Avenir"/>
                <a:sym typeface="Avenir"/>
              </a:rPr>
              <a:t>The vessel was at anchor and swinging continuously leading to vessel going out of swinging circle </a:t>
            </a:r>
            <a:endParaRPr sz="1467">
              <a:solidFill>
                <a:schemeClr val="dk1"/>
              </a:solidFill>
              <a:latin typeface="Avenir"/>
              <a:ea typeface="Avenir"/>
              <a:cs typeface="Avenir"/>
              <a:sym typeface="Avenir"/>
            </a:endParaRPr>
          </a:p>
          <a:p>
            <a:pPr marL="761981" marR="107524" indent="-321725">
              <a:lnSpc>
                <a:spcPct val="115000"/>
              </a:lnSpc>
              <a:buClr>
                <a:schemeClr val="dk1"/>
              </a:buClr>
              <a:buSzPts val="1100"/>
              <a:buFont typeface="Avenir"/>
              <a:buChar char="•"/>
            </a:pPr>
            <a:r>
              <a:rPr lang="en" sz="1467">
                <a:solidFill>
                  <a:schemeClr val="dk1"/>
                </a:solidFill>
                <a:latin typeface="Avenir"/>
                <a:ea typeface="Avenir"/>
                <a:cs typeface="Avenir"/>
                <a:sym typeface="Avenir"/>
              </a:rPr>
              <a:t>Vessel was alerted immediately by shore staff </a:t>
            </a:r>
            <a:endParaRPr sz="1467">
              <a:solidFill>
                <a:schemeClr val="dk1"/>
              </a:solidFill>
              <a:latin typeface="Avenir"/>
              <a:ea typeface="Avenir"/>
              <a:cs typeface="Avenir"/>
              <a:sym typeface="Avenir"/>
            </a:endParaRPr>
          </a:p>
          <a:p>
            <a:pPr marL="761981" marR="107524" indent="-321725">
              <a:lnSpc>
                <a:spcPct val="115000"/>
              </a:lnSpc>
              <a:buClr>
                <a:schemeClr val="dk1"/>
              </a:buClr>
              <a:buSzPts val="1100"/>
              <a:buFont typeface="Avenir"/>
              <a:buChar char="•"/>
            </a:pPr>
            <a:r>
              <a:rPr lang="en" sz="1467">
                <a:solidFill>
                  <a:schemeClr val="dk1"/>
                </a:solidFill>
                <a:latin typeface="Avenir"/>
                <a:ea typeface="Avenir"/>
                <a:cs typeface="Avenir"/>
                <a:sym typeface="Avenir"/>
              </a:rPr>
              <a:t>Anchor was heaved up and re-anchored as a precautionary measure. </a:t>
            </a:r>
            <a:endParaRPr sz="1467">
              <a:solidFill>
                <a:schemeClr val="dk1"/>
              </a:solidFill>
              <a:latin typeface="Avenir"/>
              <a:ea typeface="Avenir"/>
              <a:cs typeface="Avenir"/>
              <a:sym typeface="Avenir"/>
            </a:endParaRPr>
          </a:p>
          <a:p>
            <a:pPr marL="609585" marR="107524">
              <a:lnSpc>
                <a:spcPct val="113599"/>
              </a:lnSpc>
              <a:buSzPts val="1100"/>
            </a:pPr>
            <a:endParaRPr sz="1467">
              <a:solidFill>
                <a:schemeClr val="dk1"/>
              </a:solidFill>
              <a:latin typeface="Avenir"/>
              <a:ea typeface="Avenir"/>
              <a:cs typeface="Avenir"/>
              <a:sym typeface="Avenir"/>
            </a:endParaRPr>
          </a:p>
          <a:p>
            <a:pPr marL="304792"/>
            <a:r>
              <a:rPr lang="en" sz="1467" b="1">
                <a:solidFill>
                  <a:schemeClr val="dk1"/>
                </a:solidFill>
                <a:latin typeface="Avenir"/>
                <a:ea typeface="Avenir"/>
                <a:cs typeface="Avenir"/>
                <a:sym typeface="Avenir"/>
              </a:rPr>
              <a:t>POTENTIAL CONSEQUENCES AND IMPACT</a:t>
            </a:r>
            <a:endParaRPr sz="1467">
              <a:solidFill>
                <a:schemeClr val="dk1"/>
              </a:solidFill>
              <a:latin typeface="Avenir"/>
              <a:ea typeface="Avenir"/>
              <a:cs typeface="Avenir"/>
              <a:sym typeface="Avenir"/>
            </a:endParaRPr>
          </a:p>
          <a:p>
            <a:pPr marL="761981" marR="191342" lvl="1" indent="-321725">
              <a:lnSpc>
                <a:spcPct val="113599"/>
              </a:lnSpc>
              <a:spcBef>
                <a:spcPts val="67"/>
              </a:spcBef>
              <a:buClr>
                <a:schemeClr val="dk1"/>
              </a:buClr>
              <a:buSzPts val="1100"/>
              <a:buFont typeface="Avenir"/>
              <a:buChar char="•"/>
            </a:pPr>
            <a:r>
              <a:rPr lang="en" sz="1467">
                <a:solidFill>
                  <a:schemeClr val="dk1"/>
                </a:solidFill>
                <a:latin typeface="Avenir"/>
                <a:ea typeface="Avenir"/>
                <a:cs typeface="Avenir"/>
                <a:sym typeface="Avenir"/>
              </a:rPr>
              <a:t>High chances of Anchor getting dragged.</a:t>
            </a:r>
            <a:endParaRPr sz="1467">
              <a:solidFill>
                <a:schemeClr val="dk1"/>
              </a:solidFill>
              <a:latin typeface="Avenir"/>
              <a:ea typeface="Avenir"/>
              <a:cs typeface="Avenir"/>
              <a:sym typeface="Avenir"/>
            </a:endParaRPr>
          </a:p>
          <a:p>
            <a:pPr marL="761981" marR="191342" lvl="1" indent="-321725">
              <a:lnSpc>
                <a:spcPct val="113599"/>
              </a:lnSpc>
              <a:spcBef>
                <a:spcPts val="67"/>
              </a:spcBef>
              <a:buClr>
                <a:schemeClr val="dk1"/>
              </a:buClr>
              <a:buSzPts val="1100"/>
              <a:buFont typeface="Avenir"/>
              <a:buChar char="•"/>
            </a:pPr>
            <a:r>
              <a:rPr lang="en" sz="1467">
                <a:solidFill>
                  <a:schemeClr val="dk1"/>
                </a:solidFill>
                <a:latin typeface="Avenir"/>
                <a:ea typeface="Avenir"/>
                <a:cs typeface="Avenir"/>
                <a:sym typeface="Avenir"/>
              </a:rPr>
              <a:t>Chances of collision and grounding.</a:t>
            </a:r>
            <a:endParaRPr sz="1467">
              <a:solidFill>
                <a:schemeClr val="dk1"/>
              </a:solidFill>
              <a:latin typeface="Avenir"/>
              <a:ea typeface="Avenir"/>
              <a:cs typeface="Avenir"/>
              <a:sym typeface="Avenir"/>
            </a:endParaRPr>
          </a:p>
        </p:txBody>
      </p:sp>
      <p:sp>
        <p:nvSpPr>
          <p:cNvPr id="462" name="Google Shape;462;p51"/>
          <p:cNvSpPr/>
          <p:nvPr/>
        </p:nvSpPr>
        <p:spPr>
          <a:xfrm>
            <a:off x="0" y="2031000"/>
            <a:ext cx="4983869" cy="1030392"/>
          </a:xfrm>
          <a:custGeom>
            <a:avLst/>
            <a:gdLst/>
            <a:ahLst/>
            <a:cxnLst/>
            <a:rect l="l" t="t" r="r" b="b"/>
            <a:pathLst>
              <a:path w="4199890" h="772794" extrusionOk="0">
                <a:moveTo>
                  <a:pt x="0" y="0"/>
                </a:moveTo>
                <a:lnTo>
                  <a:pt x="4199699" y="0"/>
                </a:lnTo>
                <a:lnTo>
                  <a:pt x="4199699" y="772499"/>
                </a:lnTo>
                <a:lnTo>
                  <a:pt x="0" y="772499"/>
                </a:lnTo>
                <a:lnTo>
                  <a:pt x="0" y="0"/>
                </a:lnTo>
                <a:close/>
              </a:path>
            </a:pathLst>
          </a:custGeom>
          <a:solidFill>
            <a:srgbClr val="C1C1C1"/>
          </a:solidFill>
          <a:ln>
            <a:noFill/>
          </a:ln>
        </p:spPr>
        <p:txBody>
          <a:bodyPr spcFirstLastPara="1" wrap="square" lIns="76200" tIns="0" rIns="0" bIns="0" anchor="ctr" anchorCtr="0">
            <a:noAutofit/>
          </a:bodyPr>
          <a:lstStyle/>
          <a:p>
            <a:pPr marL="457189">
              <a:spcBef>
                <a:spcPts val="1333"/>
              </a:spcBef>
            </a:pPr>
            <a:r>
              <a:rPr lang="en" sz="1467">
                <a:solidFill>
                  <a:schemeClr val="dk1"/>
                </a:solidFill>
                <a:latin typeface="Avenir"/>
                <a:ea typeface="Avenir"/>
                <a:cs typeface="Avenir"/>
                <a:sym typeface="Avenir"/>
              </a:rPr>
              <a:t>SMARTNotification “Potential Anchor Dragging” activated.</a:t>
            </a:r>
            <a:endParaRPr sz="1467">
              <a:solidFill>
                <a:schemeClr val="dk1"/>
              </a:solidFill>
              <a:latin typeface="Avenir"/>
              <a:ea typeface="Avenir"/>
              <a:cs typeface="Avenir"/>
              <a:sym typeface="Avenir"/>
            </a:endParaRPr>
          </a:p>
        </p:txBody>
      </p:sp>
      <p:sp>
        <p:nvSpPr>
          <p:cNvPr id="463" name="Google Shape;463;p51"/>
          <p:cNvSpPr/>
          <p:nvPr/>
        </p:nvSpPr>
        <p:spPr>
          <a:xfrm>
            <a:off x="300565" y="2117748"/>
            <a:ext cx="1402000" cy="2876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2400">
              <a:solidFill>
                <a:schemeClr val="dk1"/>
              </a:solidFill>
              <a:latin typeface="Calibri"/>
              <a:ea typeface="Calibri"/>
              <a:cs typeface="Calibri"/>
              <a:sym typeface="Calibri"/>
            </a:endParaRPr>
          </a:p>
        </p:txBody>
      </p:sp>
      <p:sp>
        <p:nvSpPr>
          <p:cNvPr id="464" name="Google Shape;464;p51"/>
          <p:cNvSpPr txBox="1">
            <a:spLocks noGrp="1"/>
          </p:cNvSpPr>
          <p:nvPr>
            <p:ph type="ftr" idx="11"/>
          </p:nvPr>
        </p:nvSpPr>
        <p:spPr>
          <a:xfrm>
            <a:off x="8538767" y="6543909"/>
            <a:ext cx="2163200" cy="203200"/>
          </a:xfrm>
          <a:prstGeom prst="rect">
            <a:avLst/>
          </a:prstGeom>
          <a:noFill/>
          <a:ln>
            <a:noFill/>
          </a:ln>
        </p:spPr>
        <p:txBody>
          <a:bodyPr spcFirstLastPara="1" wrap="square" lIns="0" tIns="0" rIns="0" bIns="0" anchor="t" anchorCtr="0">
            <a:noAutofit/>
          </a:bodyPr>
          <a:lstStyle/>
          <a:p>
            <a:pPr marL="16933">
              <a:lnSpc>
                <a:spcPct val="105500"/>
              </a:lnSpc>
            </a:pPr>
            <a:r>
              <a:rPr lang="en"/>
              <a:t>Proprietary and Conﬁdential</a:t>
            </a:r>
            <a:endParaRPr/>
          </a:p>
        </p:txBody>
      </p:sp>
      <p:grpSp>
        <p:nvGrpSpPr>
          <p:cNvPr id="465" name="Google Shape;465;p51"/>
          <p:cNvGrpSpPr/>
          <p:nvPr/>
        </p:nvGrpSpPr>
        <p:grpSpPr>
          <a:xfrm>
            <a:off x="7461732" y="3360587"/>
            <a:ext cx="2815483" cy="2682939"/>
            <a:chOff x="5463900" y="1212350"/>
            <a:chExt cx="2765700" cy="2635500"/>
          </a:xfrm>
        </p:grpSpPr>
        <p:sp>
          <p:nvSpPr>
            <p:cNvPr id="466" name="Google Shape;466;p51"/>
            <p:cNvSpPr/>
            <p:nvPr/>
          </p:nvSpPr>
          <p:spPr>
            <a:xfrm>
              <a:off x="5463900" y="1212350"/>
              <a:ext cx="2765700" cy="2635500"/>
            </a:xfrm>
            <a:prstGeom prst="ellipse">
              <a:avLst/>
            </a:prstGeom>
            <a:solidFill>
              <a:schemeClr val="dk2"/>
            </a:solidFill>
            <a:ln w="9525" cap="flat" cmpd="sng">
              <a:solidFill>
                <a:srgbClr val="44546A"/>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467" name="Google Shape;467;p51"/>
            <p:cNvCxnSpPr>
              <a:stCxn id="468" idx="3"/>
              <a:endCxn id="466" idx="7"/>
            </p:cNvCxnSpPr>
            <p:nvPr/>
          </p:nvCxnSpPr>
          <p:spPr>
            <a:xfrm rot="10800000" flipH="1">
              <a:off x="6918208" y="1598293"/>
              <a:ext cx="906300" cy="924300"/>
            </a:xfrm>
            <a:prstGeom prst="straightConnector1">
              <a:avLst/>
            </a:prstGeom>
            <a:noFill/>
            <a:ln w="9525" cap="flat" cmpd="sng">
              <a:solidFill>
                <a:srgbClr val="E7E6E6"/>
              </a:solidFill>
              <a:prstDash val="solid"/>
              <a:round/>
              <a:headEnd type="none" w="med" len="med"/>
              <a:tailEnd type="none" w="med" len="med"/>
            </a:ln>
          </p:spPr>
        </p:cxnSp>
        <p:sp>
          <p:nvSpPr>
            <p:cNvPr id="468" name="Google Shape;468;p51"/>
            <p:cNvSpPr/>
            <p:nvPr/>
          </p:nvSpPr>
          <p:spPr>
            <a:xfrm>
              <a:off x="6899975" y="2408900"/>
              <a:ext cx="124500" cy="133200"/>
            </a:xfrm>
            <a:prstGeom prst="ellipse">
              <a:avLst/>
            </a:prstGeom>
            <a:solidFill>
              <a:srgbClr val="E7E6E6"/>
            </a:solidFill>
            <a:ln w="9525" cap="flat" cmpd="sng">
              <a:solidFill>
                <a:srgbClr val="44546A"/>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9" name="Google Shape;469;p51"/>
            <p:cNvSpPr/>
            <p:nvPr/>
          </p:nvSpPr>
          <p:spPr>
            <a:xfrm rot="10800000" flipH="1">
              <a:off x="6899975" y="1412665"/>
              <a:ext cx="275400" cy="53400"/>
            </a:xfrm>
            <a:prstGeom prst="homePlate">
              <a:avLst>
                <a:gd name="adj" fmla="val 50000"/>
              </a:avLst>
            </a:prstGeom>
            <a:solidFill>
              <a:srgbClr val="6AA84F"/>
            </a:solidFill>
            <a:ln w="9525" cap="flat" cmpd="sng">
              <a:solidFill>
                <a:srgbClr val="44546A"/>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470" name="Google Shape;470;p51"/>
            <p:cNvCxnSpPr>
              <a:stCxn id="468" idx="0"/>
              <a:endCxn id="469" idx="0"/>
            </p:cNvCxnSpPr>
            <p:nvPr/>
          </p:nvCxnSpPr>
          <p:spPr>
            <a:xfrm rot="10800000" flipH="1">
              <a:off x="6962225" y="1466000"/>
              <a:ext cx="62100" cy="942900"/>
            </a:xfrm>
            <a:prstGeom prst="straightConnector1">
              <a:avLst/>
            </a:prstGeom>
            <a:noFill/>
            <a:ln w="9525" cap="flat" cmpd="sng">
              <a:solidFill>
                <a:srgbClr val="E7E6E6"/>
              </a:solidFill>
              <a:prstDash val="solid"/>
              <a:round/>
              <a:headEnd type="none" w="med" len="med"/>
              <a:tailEnd type="stealth" w="med" len="med"/>
            </a:ln>
          </p:spPr>
        </p:cxnSp>
      </p:grpSp>
      <p:sp>
        <p:nvSpPr>
          <p:cNvPr id="471" name="Google Shape;471;p51"/>
          <p:cNvSpPr/>
          <p:nvPr/>
        </p:nvSpPr>
        <p:spPr>
          <a:xfrm>
            <a:off x="5268772" y="5630277"/>
            <a:ext cx="2658000" cy="497200"/>
          </a:xfrm>
          <a:prstGeom prst="wedgeRectCallout">
            <a:avLst>
              <a:gd name="adj1" fmla="val 89180"/>
              <a:gd name="adj2" fmla="val -241233"/>
            </a:avLst>
          </a:prstGeom>
          <a:solidFill>
            <a:srgbClr val="4A86E8"/>
          </a:solidFill>
          <a:ln>
            <a:noFill/>
          </a:ln>
        </p:spPr>
        <p:txBody>
          <a:bodyPr spcFirstLastPara="1" wrap="square" lIns="100367" tIns="100367" rIns="100367" bIns="100367" anchor="ctr" anchorCtr="0">
            <a:noAutofit/>
          </a:bodyPr>
          <a:lstStyle/>
          <a:p>
            <a:pPr>
              <a:buClr>
                <a:schemeClr val="dk1"/>
              </a:buClr>
              <a:buSzPts val="1100"/>
            </a:pPr>
            <a:r>
              <a:rPr lang="en" sz="1333">
                <a:solidFill>
                  <a:schemeClr val="lt2"/>
                </a:solidFill>
                <a:latin typeface="Avenir"/>
                <a:ea typeface="Avenir"/>
                <a:cs typeface="Avenir"/>
                <a:sym typeface="Avenir"/>
              </a:rPr>
              <a:t>Distance travelled calculation on a real time basis</a:t>
            </a:r>
            <a:endParaRPr sz="1200" b="1">
              <a:solidFill>
                <a:schemeClr val="lt2"/>
              </a:solidFill>
              <a:latin typeface="Avenir"/>
              <a:ea typeface="Avenir"/>
              <a:cs typeface="Avenir"/>
              <a:sym typeface="Avenir"/>
            </a:endParaRPr>
          </a:p>
        </p:txBody>
      </p:sp>
      <p:pic>
        <p:nvPicPr>
          <p:cNvPr id="472" name="Google Shape;472;p51"/>
          <p:cNvPicPr preferRelativeResize="0"/>
          <p:nvPr/>
        </p:nvPicPr>
        <p:blipFill>
          <a:blip r:embed="rId4">
            <a:alphaModFix/>
          </a:blip>
          <a:stretch>
            <a:fillRect/>
          </a:stretch>
        </p:blipFill>
        <p:spPr>
          <a:xfrm>
            <a:off x="5888534" y="1160069"/>
            <a:ext cx="5787020" cy="2056300"/>
          </a:xfrm>
          <a:prstGeom prst="rect">
            <a:avLst/>
          </a:prstGeom>
          <a:noFill/>
          <a:ln w="9525" cap="flat" cmpd="sng">
            <a:solidFill>
              <a:schemeClr val="dk2"/>
            </a:solidFill>
            <a:prstDash val="solid"/>
            <a:round/>
            <a:headEnd type="none" w="sm" len="sm"/>
            <a:tailEnd type="none" w="sm" len="sm"/>
          </a:ln>
        </p:spPr>
      </p:pic>
      <p:sp>
        <p:nvSpPr>
          <p:cNvPr id="473" name="Google Shape;473;p51"/>
          <p:cNvSpPr/>
          <p:nvPr/>
        </p:nvSpPr>
        <p:spPr>
          <a:xfrm>
            <a:off x="10233201" y="5546333"/>
            <a:ext cx="1773200" cy="497200"/>
          </a:xfrm>
          <a:prstGeom prst="wedgeRectCallout">
            <a:avLst>
              <a:gd name="adj1" fmla="val -46710"/>
              <a:gd name="adj2" fmla="val -204163"/>
            </a:avLst>
          </a:prstGeom>
          <a:solidFill>
            <a:srgbClr val="4A86E8"/>
          </a:solidFill>
          <a:ln>
            <a:noFill/>
          </a:ln>
        </p:spPr>
        <p:txBody>
          <a:bodyPr spcFirstLastPara="1" wrap="square" lIns="100367" tIns="100367" rIns="100367" bIns="100367" anchor="ctr" anchorCtr="0">
            <a:noAutofit/>
          </a:bodyPr>
          <a:lstStyle/>
          <a:p>
            <a:pPr algn="ctr">
              <a:buClr>
                <a:schemeClr val="dk1"/>
              </a:buClr>
              <a:buSzPts val="1100"/>
            </a:pPr>
            <a:r>
              <a:rPr lang="en" sz="1333">
                <a:solidFill>
                  <a:schemeClr val="lt2"/>
                </a:solidFill>
                <a:latin typeface="Avenir"/>
                <a:ea typeface="Avenir"/>
                <a:cs typeface="Avenir"/>
                <a:sym typeface="Avenir"/>
              </a:rPr>
              <a:t>Swinging Circle</a:t>
            </a:r>
            <a:endParaRPr sz="1200" b="1">
              <a:solidFill>
                <a:schemeClr val="lt2"/>
              </a:solidFill>
              <a:latin typeface="Avenir"/>
              <a:ea typeface="Avenir"/>
              <a:cs typeface="Avenir"/>
              <a:sym typeface="Avenir"/>
            </a:endParaRPr>
          </a:p>
        </p:txBody>
      </p:sp>
      <p:sp>
        <p:nvSpPr>
          <p:cNvPr id="474" name="Google Shape;474;p51"/>
          <p:cNvSpPr/>
          <p:nvPr/>
        </p:nvSpPr>
        <p:spPr>
          <a:xfrm>
            <a:off x="8383367" y="190067"/>
            <a:ext cx="3670400" cy="460800"/>
          </a:xfrm>
          <a:prstGeom prst="roundRect">
            <a:avLst>
              <a:gd name="adj" fmla="val 16667"/>
            </a:avLst>
          </a:prstGeom>
          <a:solidFill>
            <a:srgbClr val="1155CC"/>
          </a:solidFill>
          <a:ln>
            <a:noFill/>
          </a:ln>
        </p:spPr>
        <p:txBody>
          <a:bodyPr spcFirstLastPara="1" wrap="square" lIns="121900" tIns="121900" rIns="121900" bIns="121900" anchor="ctr" anchorCtr="0">
            <a:noAutofit/>
          </a:bodyPr>
          <a:lstStyle/>
          <a:p>
            <a:pPr algn="ctr"/>
            <a:r>
              <a:rPr lang="en" sz="2400">
                <a:solidFill>
                  <a:schemeClr val="lt1"/>
                </a:solidFill>
              </a:rPr>
              <a:t>Lead Safer Navigation</a:t>
            </a:r>
            <a:endParaRPr sz="24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p34" descr="Picture 7"/>
          <p:cNvPicPr preferRelativeResize="0"/>
          <p:nvPr/>
        </p:nvPicPr>
        <p:blipFill rotWithShape="1">
          <a:blip r:embed="rId3">
            <a:alphaModFix/>
          </a:blip>
          <a:srcRect/>
          <a:stretch/>
        </p:blipFill>
        <p:spPr>
          <a:xfrm>
            <a:off x="0" y="280416"/>
            <a:ext cx="12192000" cy="6858000"/>
          </a:xfrm>
          <a:prstGeom prst="rect">
            <a:avLst/>
          </a:prstGeom>
          <a:noFill/>
          <a:ln>
            <a:noFill/>
          </a:ln>
        </p:spPr>
      </p:pic>
      <p:sp>
        <p:nvSpPr>
          <p:cNvPr id="168" name="Google Shape;168;p34"/>
          <p:cNvSpPr txBox="1"/>
          <p:nvPr/>
        </p:nvSpPr>
        <p:spPr>
          <a:xfrm>
            <a:off x="3922100" y="4458933"/>
            <a:ext cx="4348000" cy="802800"/>
          </a:xfrm>
          <a:prstGeom prst="rect">
            <a:avLst/>
          </a:prstGeom>
          <a:noFill/>
          <a:ln>
            <a:noFill/>
          </a:ln>
        </p:spPr>
        <p:txBody>
          <a:bodyPr spcFirstLastPara="1" wrap="square" lIns="60933" tIns="60933" rIns="60933" bIns="60933" anchor="t" anchorCtr="0">
            <a:noAutofit/>
          </a:bodyPr>
          <a:lstStyle/>
          <a:p>
            <a:pPr algn="ctr">
              <a:buClr>
                <a:srgbClr val="FFFFFF"/>
              </a:buClr>
              <a:buSzPts val="2000"/>
            </a:pPr>
            <a:r>
              <a:rPr lang="en" sz="2267">
                <a:solidFill>
                  <a:srgbClr val="E4E4E4"/>
                </a:solidFill>
                <a:latin typeface="Play"/>
                <a:ea typeface="Play"/>
                <a:cs typeface="Play"/>
                <a:sym typeface="Play"/>
              </a:rPr>
              <a:t>Ship As A Digital Enterprise</a:t>
            </a:r>
            <a:endParaRPr sz="2267">
              <a:solidFill>
                <a:srgbClr val="E4E4E4"/>
              </a:solidFill>
              <a:latin typeface="Play"/>
              <a:ea typeface="Play"/>
              <a:cs typeface="Play"/>
              <a:sym typeface="Play"/>
            </a:endParaRPr>
          </a:p>
        </p:txBody>
      </p:sp>
      <p:pic>
        <p:nvPicPr>
          <p:cNvPr id="169" name="Google Shape;169;p34"/>
          <p:cNvPicPr preferRelativeResize="0"/>
          <p:nvPr/>
        </p:nvPicPr>
        <p:blipFill rotWithShape="1">
          <a:blip r:embed="rId4">
            <a:alphaModFix/>
          </a:blip>
          <a:srcRect/>
          <a:stretch/>
        </p:blipFill>
        <p:spPr>
          <a:xfrm>
            <a:off x="2207601" y="943594"/>
            <a:ext cx="6803201" cy="1489945"/>
          </a:xfrm>
          <a:prstGeom prst="rect">
            <a:avLst/>
          </a:prstGeom>
          <a:noFill/>
          <a:ln>
            <a:noFill/>
          </a:ln>
        </p:spPr>
      </p:pic>
      <p:pic>
        <p:nvPicPr>
          <p:cNvPr id="170" name="Google Shape;170;p34"/>
          <p:cNvPicPr preferRelativeResize="0"/>
          <p:nvPr/>
        </p:nvPicPr>
        <p:blipFill>
          <a:blip r:embed="rId5">
            <a:alphaModFix/>
          </a:blip>
          <a:stretch>
            <a:fillRect/>
          </a:stretch>
        </p:blipFill>
        <p:spPr>
          <a:xfrm>
            <a:off x="4541667" y="3821486"/>
            <a:ext cx="3108667" cy="63743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52"/>
          <p:cNvSpPr/>
          <p:nvPr/>
        </p:nvSpPr>
        <p:spPr>
          <a:xfrm>
            <a:off x="4960133" y="0"/>
            <a:ext cx="7231600" cy="6230800"/>
          </a:xfrm>
          <a:prstGeom prst="rect">
            <a:avLst/>
          </a:prstGeom>
          <a:solidFill>
            <a:srgbClr val="000000"/>
          </a:solidFill>
          <a:ln>
            <a:noFill/>
          </a:ln>
        </p:spPr>
        <p:txBody>
          <a:bodyPr spcFirstLastPara="1" wrap="square" lIns="100367" tIns="100367" rIns="100367" bIns="100367" anchor="ctr" anchorCtr="0">
            <a:noAutofit/>
          </a:bodyPr>
          <a:lstStyle/>
          <a:p>
            <a:pPr>
              <a:buClr>
                <a:srgbClr val="000000"/>
              </a:buClr>
              <a:buSzPts val="1200"/>
            </a:pPr>
            <a:endParaRPr sz="1600">
              <a:solidFill>
                <a:srgbClr val="000000"/>
              </a:solidFill>
              <a:latin typeface="Arial"/>
              <a:ea typeface="Arial"/>
              <a:cs typeface="Arial"/>
              <a:sym typeface="Arial"/>
            </a:endParaRPr>
          </a:p>
        </p:txBody>
      </p:sp>
      <p:sp>
        <p:nvSpPr>
          <p:cNvPr id="480" name="Google Shape;480;p52"/>
          <p:cNvSpPr/>
          <p:nvPr/>
        </p:nvSpPr>
        <p:spPr>
          <a:xfrm>
            <a:off x="5201" y="1977233"/>
            <a:ext cx="4955087" cy="1030000"/>
          </a:xfrm>
          <a:prstGeom prst="rect">
            <a:avLst/>
          </a:prstGeom>
          <a:solidFill>
            <a:srgbClr val="C1C1C1"/>
          </a:solidFill>
          <a:ln>
            <a:noFill/>
          </a:ln>
        </p:spPr>
        <p:txBody>
          <a:bodyPr spcFirstLastPara="1" wrap="square" lIns="100367" tIns="100367" rIns="100367" bIns="100367" anchor="b" anchorCtr="0">
            <a:noAutofit/>
          </a:bodyPr>
          <a:lstStyle/>
          <a:p>
            <a:pPr marL="457189">
              <a:spcBef>
                <a:spcPts val="1333"/>
              </a:spcBef>
            </a:pPr>
            <a:r>
              <a:rPr lang="en" sz="1467">
                <a:solidFill>
                  <a:schemeClr val="dk1"/>
                </a:solidFill>
                <a:latin typeface="Avenir"/>
                <a:ea typeface="Avenir"/>
                <a:cs typeface="Avenir"/>
                <a:sym typeface="Avenir"/>
              </a:rPr>
              <a:t>SMARTNotification "Vessel Trimmed Down By Head" triggered</a:t>
            </a:r>
            <a:endParaRPr sz="1467">
              <a:solidFill>
                <a:schemeClr val="dk1"/>
              </a:solidFill>
              <a:latin typeface="Avenir"/>
              <a:ea typeface="Avenir"/>
              <a:cs typeface="Avenir"/>
              <a:sym typeface="Avenir"/>
            </a:endParaRPr>
          </a:p>
        </p:txBody>
      </p:sp>
      <p:sp>
        <p:nvSpPr>
          <p:cNvPr id="481" name="Google Shape;481;p52"/>
          <p:cNvSpPr txBox="1"/>
          <p:nvPr/>
        </p:nvSpPr>
        <p:spPr>
          <a:xfrm>
            <a:off x="5200" y="3007233"/>
            <a:ext cx="4955200" cy="3223600"/>
          </a:xfrm>
          <a:prstGeom prst="rect">
            <a:avLst/>
          </a:prstGeom>
          <a:solidFill>
            <a:schemeClr val="lt1"/>
          </a:solidFill>
          <a:ln>
            <a:noFill/>
          </a:ln>
        </p:spPr>
        <p:txBody>
          <a:bodyPr spcFirstLastPara="1" wrap="square" lIns="0" tIns="13233" rIns="0" bIns="0" anchor="ctr" anchorCtr="0">
            <a:noAutofit/>
          </a:bodyPr>
          <a:lstStyle/>
          <a:p>
            <a:pPr marL="304792"/>
            <a:r>
              <a:rPr lang="en" sz="1467">
                <a:solidFill>
                  <a:schemeClr val="dk1"/>
                </a:solidFill>
                <a:latin typeface="Avenir"/>
                <a:ea typeface="Avenir"/>
                <a:cs typeface="Avenir"/>
                <a:sym typeface="Avenir"/>
              </a:rPr>
              <a:t>RESULTS</a:t>
            </a:r>
            <a:endParaRPr sz="1467">
              <a:solidFill>
                <a:schemeClr val="dk1"/>
              </a:solidFill>
              <a:latin typeface="Avenir"/>
              <a:ea typeface="Avenir"/>
              <a:cs typeface="Avenir"/>
              <a:sym typeface="Avenir"/>
            </a:endParaRPr>
          </a:p>
          <a:p>
            <a:pPr marL="761981" marR="457189" indent="-321725">
              <a:lnSpc>
                <a:spcPct val="115000"/>
              </a:lnSpc>
              <a:buClr>
                <a:schemeClr val="dk1"/>
              </a:buClr>
              <a:buSzPts val="1100"/>
              <a:buFont typeface="Avenir"/>
              <a:buChar char="●"/>
            </a:pPr>
            <a:r>
              <a:rPr lang="en" sz="1467">
                <a:solidFill>
                  <a:schemeClr val="dk1"/>
                </a:solidFill>
                <a:latin typeface="Avenir"/>
                <a:ea typeface="Avenir"/>
                <a:cs typeface="Avenir"/>
                <a:sym typeface="Avenir"/>
              </a:rPr>
              <a:t>Vessel was identified as down by head post bunkering.</a:t>
            </a:r>
            <a:endParaRPr sz="1467">
              <a:solidFill>
                <a:schemeClr val="dk1"/>
              </a:solidFill>
              <a:latin typeface="Avenir"/>
              <a:ea typeface="Avenir"/>
              <a:cs typeface="Avenir"/>
              <a:sym typeface="Avenir"/>
            </a:endParaRPr>
          </a:p>
          <a:p>
            <a:pPr marL="761981" marR="457189" indent="-321725">
              <a:lnSpc>
                <a:spcPct val="115000"/>
              </a:lnSpc>
              <a:buClr>
                <a:schemeClr val="dk1"/>
              </a:buClr>
              <a:buSzPts val="1100"/>
              <a:buFont typeface="Avenir"/>
              <a:buChar char="●"/>
            </a:pPr>
            <a:r>
              <a:rPr lang="en" sz="1467">
                <a:solidFill>
                  <a:schemeClr val="dk1"/>
                </a:solidFill>
                <a:latin typeface="Avenir"/>
                <a:ea typeface="Avenir"/>
                <a:cs typeface="Avenir"/>
                <a:sym typeface="Avenir"/>
              </a:rPr>
              <a:t>Vessel was advised to correct the ballast so as to maintain trim by astern while sailing.</a:t>
            </a:r>
            <a:endParaRPr sz="1467">
              <a:solidFill>
                <a:schemeClr val="dk1"/>
              </a:solidFill>
              <a:latin typeface="Avenir"/>
              <a:ea typeface="Avenir"/>
              <a:cs typeface="Avenir"/>
              <a:sym typeface="Avenir"/>
            </a:endParaRPr>
          </a:p>
          <a:p>
            <a:pPr marL="266693" marR="457189">
              <a:lnSpc>
                <a:spcPct val="116799"/>
              </a:lnSpc>
            </a:pPr>
            <a:endParaRPr sz="1467">
              <a:solidFill>
                <a:schemeClr val="dk1"/>
              </a:solidFill>
              <a:latin typeface="Avenir"/>
              <a:ea typeface="Avenir"/>
              <a:cs typeface="Avenir"/>
              <a:sym typeface="Avenir"/>
            </a:endParaRPr>
          </a:p>
          <a:p>
            <a:pPr marL="304792"/>
            <a:r>
              <a:rPr lang="en" sz="1467">
                <a:solidFill>
                  <a:schemeClr val="dk1"/>
                </a:solidFill>
                <a:latin typeface="Avenir"/>
                <a:ea typeface="Avenir"/>
                <a:cs typeface="Avenir"/>
                <a:sym typeface="Avenir"/>
              </a:rPr>
              <a:t>POTENTIAL CONSEQUENCES AND IMPACT</a:t>
            </a:r>
            <a:endParaRPr sz="1467">
              <a:solidFill>
                <a:schemeClr val="dk1"/>
              </a:solidFill>
              <a:latin typeface="Avenir"/>
              <a:ea typeface="Avenir"/>
              <a:cs typeface="Avenir"/>
              <a:sym typeface="Avenir"/>
            </a:endParaRPr>
          </a:p>
          <a:p>
            <a:pPr marL="761981" marR="118530" indent="-321725">
              <a:lnSpc>
                <a:spcPct val="115000"/>
              </a:lnSpc>
              <a:spcBef>
                <a:spcPts val="133"/>
              </a:spcBef>
              <a:buClr>
                <a:schemeClr val="dk1"/>
              </a:buClr>
              <a:buSzPts val="1100"/>
              <a:buFont typeface="Avenir"/>
              <a:buChar char="●"/>
            </a:pPr>
            <a:r>
              <a:rPr lang="en" sz="1467">
                <a:solidFill>
                  <a:schemeClr val="dk1"/>
                </a:solidFill>
                <a:latin typeface="Avenir"/>
                <a:ea typeface="Avenir"/>
                <a:cs typeface="Avenir"/>
                <a:sym typeface="Avenir"/>
              </a:rPr>
              <a:t>Increased fuel consumption and reduced speed</a:t>
            </a:r>
            <a:endParaRPr sz="1467">
              <a:solidFill>
                <a:schemeClr val="dk1"/>
              </a:solidFill>
              <a:latin typeface="Avenir"/>
              <a:ea typeface="Avenir"/>
              <a:cs typeface="Avenir"/>
              <a:sym typeface="Avenir"/>
            </a:endParaRPr>
          </a:p>
          <a:p>
            <a:pPr marL="761981" marR="118530" indent="-321725">
              <a:lnSpc>
                <a:spcPct val="115000"/>
              </a:lnSpc>
              <a:buClr>
                <a:schemeClr val="dk1"/>
              </a:buClr>
              <a:buSzPts val="1100"/>
              <a:buFont typeface="Avenir"/>
              <a:buChar char="●"/>
            </a:pPr>
            <a:r>
              <a:rPr lang="en" sz="1467">
                <a:solidFill>
                  <a:schemeClr val="dk1"/>
                </a:solidFill>
                <a:latin typeface="Avenir"/>
                <a:ea typeface="Avenir"/>
                <a:cs typeface="Avenir"/>
                <a:sym typeface="Avenir"/>
              </a:rPr>
              <a:t>Poor engine performance</a:t>
            </a:r>
            <a:endParaRPr sz="1467">
              <a:solidFill>
                <a:schemeClr val="dk1"/>
              </a:solidFill>
              <a:latin typeface="Avenir"/>
              <a:ea typeface="Avenir"/>
              <a:cs typeface="Avenir"/>
              <a:sym typeface="Avenir"/>
            </a:endParaRPr>
          </a:p>
          <a:p>
            <a:pPr marL="761981" marR="118530" indent="-321725">
              <a:lnSpc>
                <a:spcPct val="115000"/>
              </a:lnSpc>
              <a:buClr>
                <a:schemeClr val="dk1"/>
              </a:buClr>
              <a:buSzPts val="1100"/>
              <a:buFont typeface="Avenir"/>
              <a:buChar char="●"/>
            </a:pPr>
            <a:r>
              <a:rPr lang="en" sz="1467">
                <a:solidFill>
                  <a:schemeClr val="dk1"/>
                </a:solidFill>
                <a:latin typeface="Avenir"/>
                <a:ea typeface="Avenir"/>
                <a:cs typeface="Avenir"/>
                <a:sym typeface="Avenir"/>
              </a:rPr>
              <a:t>Delays in vessel arrival and potential off-hire</a:t>
            </a:r>
            <a:endParaRPr sz="1467">
              <a:solidFill>
                <a:schemeClr val="dk1"/>
              </a:solidFill>
              <a:latin typeface="Avenir"/>
              <a:ea typeface="Avenir"/>
              <a:cs typeface="Avenir"/>
              <a:sym typeface="Avenir"/>
            </a:endParaRPr>
          </a:p>
          <a:p>
            <a:pPr marR="118530">
              <a:spcBef>
                <a:spcPts val="133"/>
              </a:spcBef>
            </a:pPr>
            <a:endParaRPr sz="1467">
              <a:solidFill>
                <a:schemeClr val="dk1"/>
              </a:solidFill>
              <a:latin typeface="Avenir"/>
              <a:ea typeface="Avenir"/>
              <a:cs typeface="Avenir"/>
              <a:sym typeface="Avenir"/>
            </a:endParaRPr>
          </a:p>
          <a:p>
            <a:pPr marR="118530">
              <a:spcBef>
                <a:spcPts val="133"/>
              </a:spcBef>
            </a:pPr>
            <a:endParaRPr sz="1467">
              <a:solidFill>
                <a:schemeClr val="dk1"/>
              </a:solidFill>
              <a:latin typeface="Avenir"/>
              <a:ea typeface="Avenir"/>
              <a:cs typeface="Avenir"/>
              <a:sym typeface="Avenir"/>
            </a:endParaRPr>
          </a:p>
        </p:txBody>
      </p:sp>
      <p:pic>
        <p:nvPicPr>
          <p:cNvPr id="482" name="Google Shape;482;p52"/>
          <p:cNvPicPr preferRelativeResize="0"/>
          <p:nvPr/>
        </p:nvPicPr>
        <p:blipFill rotWithShape="1">
          <a:blip r:embed="rId3">
            <a:alphaModFix/>
          </a:blip>
          <a:srcRect l="17176" t="26506" r="20816" b="7721"/>
          <a:stretch/>
        </p:blipFill>
        <p:spPr>
          <a:xfrm>
            <a:off x="5069600" y="2063167"/>
            <a:ext cx="6915533" cy="3188117"/>
          </a:xfrm>
          <a:prstGeom prst="rect">
            <a:avLst/>
          </a:prstGeom>
          <a:noFill/>
          <a:ln w="9525" cap="flat" cmpd="sng">
            <a:solidFill>
              <a:schemeClr val="dk2"/>
            </a:solidFill>
            <a:prstDash val="solid"/>
            <a:round/>
            <a:headEnd type="none" w="sm" len="sm"/>
            <a:tailEnd type="none" w="sm" len="sm"/>
          </a:ln>
        </p:spPr>
      </p:pic>
      <p:sp>
        <p:nvSpPr>
          <p:cNvPr id="483" name="Google Shape;483;p52"/>
          <p:cNvSpPr/>
          <p:nvPr/>
        </p:nvSpPr>
        <p:spPr>
          <a:xfrm>
            <a:off x="6632472" y="5393999"/>
            <a:ext cx="2658000" cy="582800"/>
          </a:xfrm>
          <a:prstGeom prst="wedgeRectCallout">
            <a:avLst>
              <a:gd name="adj1" fmla="val 58222"/>
              <a:gd name="adj2" fmla="val -405954"/>
            </a:avLst>
          </a:prstGeom>
          <a:solidFill>
            <a:srgbClr val="4A86E8"/>
          </a:solidFill>
          <a:ln>
            <a:noFill/>
          </a:ln>
        </p:spPr>
        <p:txBody>
          <a:bodyPr spcFirstLastPara="1" wrap="square" lIns="100367" tIns="100367" rIns="100367" bIns="100367" anchor="ctr" anchorCtr="0">
            <a:noAutofit/>
          </a:bodyPr>
          <a:lstStyle/>
          <a:p>
            <a:pPr algn="ctr"/>
            <a:r>
              <a:rPr lang="en" sz="1467" b="1">
                <a:solidFill>
                  <a:schemeClr val="lt2"/>
                </a:solidFill>
                <a:latin typeface="Avenir"/>
                <a:ea typeface="Avenir"/>
                <a:cs typeface="Avenir"/>
                <a:sym typeface="Avenir"/>
              </a:rPr>
              <a:t>Vessel Trimmed Down By Head </a:t>
            </a:r>
            <a:endParaRPr sz="667" b="1">
              <a:solidFill>
                <a:srgbClr val="EFEFEF"/>
              </a:solidFill>
            </a:endParaRPr>
          </a:p>
        </p:txBody>
      </p:sp>
      <p:sp>
        <p:nvSpPr>
          <p:cNvPr id="484" name="Google Shape;484;p52"/>
          <p:cNvSpPr/>
          <p:nvPr/>
        </p:nvSpPr>
        <p:spPr>
          <a:xfrm>
            <a:off x="8383367" y="190067"/>
            <a:ext cx="3670400" cy="460800"/>
          </a:xfrm>
          <a:prstGeom prst="roundRect">
            <a:avLst>
              <a:gd name="adj" fmla="val 16667"/>
            </a:avLst>
          </a:prstGeom>
          <a:solidFill>
            <a:srgbClr val="1155CC"/>
          </a:solidFill>
          <a:ln>
            <a:noFill/>
          </a:ln>
        </p:spPr>
        <p:txBody>
          <a:bodyPr spcFirstLastPara="1" wrap="square" lIns="121900" tIns="121900" rIns="121900" bIns="121900" anchor="ctr" anchorCtr="0">
            <a:noAutofit/>
          </a:bodyPr>
          <a:lstStyle/>
          <a:p>
            <a:pPr algn="ctr"/>
            <a:r>
              <a:rPr lang="en" sz="2400">
                <a:solidFill>
                  <a:schemeClr val="lt1"/>
                </a:solidFill>
              </a:rPr>
              <a:t>Lead Safer Navigation</a:t>
            </a:r>
            <a:endParaRPr sz="2400">
              <a:solidFill>
                <a:schemeClr val="lt1"/>
              </a:solidFill>
            </a:endParaRPr>
          </a:p>
        </p:txBody>
      </p:sp>
      <p:sp>
        <p:nvSpPr>
          <p:cNvPr id="485" name="Google Shape;485;p52"/>
          <p:cNvSpPr txBox="1">
            <a:spLocks noGrp="1"/>
          </p:cNvSpPr>
          <p:nvPr>
            <p:ph type="title"/>
          </p:nvPr>
        </p:nvSpPr>
        <p:spPr>
          <a:xfrm>
            <a:off x="142867" y="-4"/>
            <a:ext cx="11906400" cy="740400"/>
          </a:xfrm>
          <a:prstGeom prst="rect">
            <a:avLst/>
          </a:prstGeom>
        </p:spPr>
        <p:txBody>
          <a:bodyPr spcFirstLastPara="1" vert="horz" wrap="square" lIns="91433" tIns="91433" rIns="91433" bIns="91433" rtlCol="0" anchor="b" anchorCtr="0">
            <a:noAutofit/>
          </a:bodyPr>
          <a:lstStyle/>
          <a:p>
            <a:r>
              <a:rPr lang="en"/>
              <a:t>Case Study</a:t>
            </a:r>
            <a:endParaRPr/>
          </a:p>
        </p:txBody>
      </p:sp>
      <p:sp>
        <p:nvSpPr>
          <p:cNvPr id="486" name="Google Shape;486;p52"/>
          <p:cNvSpPr/>
          <p:nvPr/>
        </p:nvSpPr>
        <p:spPr>
          <a:xfrm>
            <a:off x="5133" y="825433"/>
            <a:ext cx="5194800" cy="1158800"/>
          </a:xfrm>
          <a:prstGeom prst="homePlate">
            <a:avLst>
              <a:gd name="adj" fmla="val 20458"/>
            </a:avLst>
          </a:prstGeom>
          <a:solidFill>
            <a:schemeClr val="accent1"/>
          </a:solidFill>
          <a:ln>
            <a:noFill/>
          </a:ln>
        </p:spPr>
        <p:txBody>
          <a:bodyPr spcFirstLastPara="1" wrap="square" lIns="121900" tIns="121900" rIns="121900" bIns="121900" anchor="ctr" anchorCtr="0">
            <a:noAutofit/>
          </a:bodyPr>
          <a:lstStyle/>
          <a:p>
            <a:pPr marL="186262">
              <a:lnSpc>
                <a:spcPct val="115000"/>
              </a:lnSpc>
              <a:spcBef>
                <a:spcPts val="667"/>
              </a:spcBef>
            </a:pPr>
            <a:r>
              <a:rPr lang="en" sz="1600" b="1">
                <a:solidFill>
                  <a:schemeClr val="lt1"/>
                </a:solidFill>
              </a:rPr>
              <a:t>PROBLEM</a:t>
            </a:r>
            <a:endParaRPr sz="1600" b="1">
              <a:solidFill>
                <a:schemeClr val="lt1"/>
              </a:solidFill>
            </a:endParaRPr>
          </a:p>
          <a:p>
            <a:pPr marL="457189">
              <a:spcBef>
                <a:spcPts val="1333"/>
              </a:spcBef>
            </a:pPr>
            <a:r>
              <a:rPr lang="en" sz="1600" b="1">
                <a:solidFill>
                  <a:schemeClr val="lt2"/>
                </a:solidFill>
                <a:latin typeface="Avenir"/>
                <a:ea typeface="Avenir"/>
                <a:cs typeface="Avenir"/>
                <a:sym typeface="Avenir"/>
              </a:rPr>
              <a:t>Vessel Trimmed Down By Head</a:t>
            </a:r>
            <a:endParaRPr sz="1733"/>
          </a:p>
        </p:txBody>
      </p:sp>
      <p:sp>
        <p:nvSpPr>
          <p:cNvPr id="487" name="Google Shape;487;p52"/>
          <p:cNvSpPr/>
          <p:nvPr/>
        </p:nvSpPr>
        <p:spPr>
          <a:xfrm>
            <a:off x="300565" y="2117748"/>
            <a:ext cx="1402000" cy="287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24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53"/>
          <p:cNvSpPr txBox="1">
            <a:spLocks noGrp="1"/>
          </p:cNvSpPr>
          <p:nvPr>
            <p:ph type="title"/>
          </p:nvPr>
        </p:nvSpPr>
        <p:spPr>
          <a:xfrm>
            <a:off x="0" y="0"/>
            <a:ext cx="12192000" cy="6247200"/>
          </a:xfrm>
          <a:prstGeom prst="rect">
            <a:avLst/>
          </a:prstGeom>
          <a:solidFill>
            <a:srgbClr val="000000"/>
          </a:solidFill>
        </p:spPr>
        <p:txBody>
          <a:bodyPr spcFirstLastPara="1" vert="horz" wrap="square" lIns="121900" tIns="60933" rIns="121900" bIns="60933" rtlCol="0" anchor="t" anchorCtr="0">
            <a:noAutofit/>
          </a:bodyPr>
          <a:lstStyle/>
          <a:p>
            <a:r>
              <a:rPr lang="en" b="1">
                <a:solidFill>
                  <a:srgbClr val="E4E4E4"/>
                </a:solidFill>
              </a:rPr>
              <a:t>Sample of 75+ key alerts &amp; notifications available in SMARTShip</a:t>
            </a:r>
            <a:endParaRPr b="1">
              <a:solidFill>
                <a:srgbClr val="E4E4E4"/>
              </a:solidFill>
            </a:endParaRPr>
          </a:p>
        </p:txBody>
      </p:sp>
      <p:graphicFrame>
        <p:nvGraphicFramePr>
          <p:cNvPr id="493" name="Google Shape;493;p53"/>
          <p:cNvGraphicFramePr/>
          <p:nvPr/>
        </p:nvGraphicFramePr>
        <p:xfrm>
          <a:off x="510867" y="746140"/>
          <a:ext cx="4000000" cy="4000000"/>
        </p:xfrm>
        <a:graphic>
          <a:graphicData uri="http://schemas.openxmlformats.org/drawingml/2006/table">
            <a:tbl>
              <a:tblPr>
                <a:noFill/>
              </a:tblPr>
              <a:tblGrid>
                <a:gridCol w="687233">
                  <a:extLst>
                    <a:ext uri="{9D8B030D-6E8A-4147-A177-3AD203B41FA5}">
                      <a16:colId xmlns:a16="http://schemas.microsoft.com/office/drawing/2014/main" val="20000"/>
                    </a:ext>
                  </a:extLst>
                </a:gridCol>
                <a:gridCol w="1452333">
                  <a:extLst>
                    <a:ext uri="{9D8B030D-6E8A-4147-A177-3AD203B41FA5}">
                      <a16:colId xmlns:a16="http://schemas.microsoft.com/office/drawing/2014/main" val="20001"/>
                    </a:ext>
                  </a:extLst>
                </a:gridCol>
                <a:gridCol w="3350400">
                  <a:extLst>
                    <a:ext uri="{9D8B030D-6E8A-4147-A177-3AD203B41FA5}">
                      <a16:colId xmlns:a16="http://schemas.microsoft.com/office/drawing/2014/main" val="20002"/>
                    </a:ext>
                  </a:extLst>
                </a:gridCol>
                <a:gridCol w="5648167">
                  <a:extLst>
                    <a:ext uri="{9D8B030D-6E8A-4147-A177-3AD203B41FA5}">
                      <a16:colId xmlns:a16="http://schemas.microsoft.com/office/drawing/2014/main" val="20003"/>
                    </a:ext>
                  </a:extLst>
                </a:gridCol>
              </a:tblGrid>
              <a:tr h="471967">
                <a:tc>
                  <a:txBody>
                    <a:bodyPr/>
                    <a:lstStyle/>
                    <a:p>
                      <a:pPr marL="0" marR="0" lvl="0" indent="0" algn="ctr" rtl="0">
                        <a:lnSpc>
                          <a:spcPct val="115000"/>
                        </a:lnSpc>
                        <a:spcBef>
                          <a:spcPts val="0"/>
                        </a:spcBef>
                        <a:spcAft>
                          <a:spcPts val="0"/>
                        </a:spcAft>
                        <a:buNone/>
                      </a:pPr>
                      <a:r>
                        <a:rPr lang="en" sz="1300" b="1">
                          <a:solidFill>
                            <a:srgbClr val="CBEEFD"/>
                          </a:solidFill>
                        </a:rPr>
                        <a:t>S.NO</a:t>
                      </a:r>
                      <a:endParaRPr sz="1300" b="1">
                        <a:solidFill>
                          <a:srgbClr val="CBEEFD"/>
                        </a:solidFill>
                      </a:endParaRPr>
                    </a:p>
                  </a:txBody>
                  <a:tcPr marL="121900" marR="121900" marT="121900" marB="1219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B5394"/>
                    </a:solidFill>
                  </a:tcPr>
                </a:tc>
                <a:tc>
                  <a:txBody>
                    <a:bodyPr/>
                    <a:lstStyle/>
                    <a:p>
                      <a:pPr marL="0" marR="0" lvl="0" indent="0" algn="ctr" rtl="0">
                        <a:lnSpc>
                          <a:spcPct val="115000"/>
                        </a:lnSpc>
                        <a:spcBef>
                          <a:spcPts val="0"/>
                        </a:spcBef>
                        <a:spcAft>
                          <a:spcPts val="0"/>
                        </a:spcAft>
                        <a:buNone/>
                      </a:pPr>
                      <a:r>
                        <a:rPr lang="en" sz="1300" b="1">
                          <a:solidFill>
                            <a:srgbClr val="CBEEFD"/>
                          </a:solidFill>
                        </a:rPr>
                        <a:t>PRIORITY</a:t>
                      </a:r>
                      <a:endParaRPr sz="1300" b="1">
                        <a:solidFill>
                          <a:srgbClr val="CBEEFD"/>
                        </a:solidFill>
                      </a:endParaRPr>
                    </a:p>
                  </a:txBody>
                  <a:tcPr marL="121900" marR="121900" marT="121900" marB="1219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B5394"/>
                    </a:solidFill>
                  </a:tcPr>
                </a:tc>
                <a:tc>
                  <a:txBody>
                    <a:bodyPr/>
                    <a:lstStyle/>
                    <a:p>
                      <a:pPr marL="0" marR="0" lvl="0" indent="0" algn="ctr" rtl="0">
                        <a:lnSpc>
                          <a:spcPct val="115000"/>
                        </a:lnSpc>
                        <a:spcBef>
                          <a:spcPts val="0"/>
                        </a:spcBef>
                        <a:spcAft>
                          <a:spcPts val="0"/>
                        </a:spcAft>
                        <a:buNone/>
                      </a:pPr>
                      <a:r>
                        <a:rPr lang="en" sz="1300" b="1">
                          <a:solidFill>
                            <a:srgbClr val="CBEEFD"/>
                          </a:solidFill>
                        </a:rPr>
                        <a:t>NOTIFICATION NAME</a:t>
                      </a:r>
                      <a:endParaRPr sz="1300" b="1">
                        <a:solidFill>
                          <a:srgbClr val="CBEEFD"/>
                        </a:solidFill>
                      </a:endParaRPr>
                    </a:p>
                  </a:txBody>
                  <a:tcPr marL="121900" marR="121900" marT="121900" marB="1219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B5394"/>
                    </a:solidFill>
                  </a:tcPr>
                </a:tc>
                <a:tc>
                  <a:txBody>
                    <a:bodyPr/>
                    <a:lstStyle/>
                    <a:p>
                      <a:pPr marL="0" marR="0" lvl="0" indent="0" algn="ctr" rtl="0">
                        <a:lnSpc>
                          <a:spcPct val="115000"/>
                        </a:lnSpc>
                        <a:spcBef>
                          <a:spcPts val="0"/>
                        </a:spcBef>
                        <a:spcAft>
                          <a:spcPts val="0"/>
                        </a:spcAft>
                        <a:buNone/>
                      </a:pPr>
                      <a:r>
                        <a:rPr lang="en" sz="1300" b="1">
                          <a:solidFill>
                            <a:srgbClr val="CBEEFD"/>
                          </a:solidFill>
                        </a:rPr>
                        <a:t>DESCRIPTION</a:t>
                      </a:r>
                      <a:endParaRPr sz="1300" b="1">
                        <a:solidFill>
                          <a:srgbClr val="CBEEFD"/>
                        </a:solidFill>
                      </a:endParaRPr>
                    </a:p>
                  </a:txBody>
                  <a:tcPr marL="121900" marR="121900" marT="121900" marB="1219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652063">
                <a:tc>
                  <a:txBody>
                    <a:bodyPr/>
                    <a:lstStyle/>
                    <a:p>
                      <a:pPr marL="0" marR="0" lvl="0" indent="0" algn="ctr" rtl="0">
                        <a:lnSpc>
                          <a:spcPct val="115000"/>
                        </a:lnSpc>
                        <a:spcBef>
                          <a:spcPts val="0"/>
                        </a:spcBef>
                        <a:spcAft>
                          <a:spcPts val="0"/>
                        </a:spcAft>
                        <a:buNone/>
                      </a:pPr>
                      <a:r>
                        <a:rPr lang="en" sz="1200" b="1">
                          <a:solidFill>
                            <a:schemeClr val="lt2"/>
                          </a:solidFill>
                          <a:latin typeface="Avenir"/>
                          <a:ea typeface="Avenir"/>
                          <a:cs typeface="Avenir"/>
                          <a:sym typeface="Avenir"/>
                        </a:rPr>
                        <a:t>1</a:t>
                      </a:r>
                      <a:endParaRPr sz="1200" b="1">
                        <a:solidFill>
                          <a:schemeClr val="lt2"/>
                        </a:solidFill>
                        <a:latin typeface="Avenir"/>
                        <a:ea typeface="Avenir"/>
                        <a:cs typeface="Avenir"/>
                        <a:sym typeface="Avenir"/>
                      </a:endParaRPr>
                    </a:p>
                  </a:txBody>
                  <a:tcPr marL="121900" marR="121900" marT="121900" marB="1219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3B414A"/>
                    </a:solidFill>
                  </a:tcPr>
                </a:tc>
                <a:tc>
                  <a:txBody>
                    <a:bodyPr/>
                    <a:lstStyle/>
                    <a:p>
                      <a:pPr marL="0" marR="0" lvl="0" indent="0" algn="ctr" rtl="0">
                        <a:lnSpc>
                          <a:spcPct val="115000"/>
                        </a:lnSpc>
                        <a:spcBef>
                          <a:spcPts val="0"/>
                        </a:spcBef>
                        <a:spcAft>
                          <a:spcPts val="0"/>
                        </a:spcAft>
                        <a:buNone/>
                      </a:pPr>
                      <a:endParaRPr sz="1200" b="1">
                        <a:solidFill>
                          <a:schemeClr val="lt2"/>
                        </a:solidFill>
                        <a:latin typeface="Avenir"/>
                        <a:ea typeface="Avenir"/>
                        <a:cs typeface="Avenir"/>
                        <a:sym typeface="Avenir"/>
                      </a:endParaRPr>
                    </a:p>
                  </a:txBody>
                  <a:tcPr marL="121900" marR="121900" marT="121900" marB="1219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3B414A"/>
                    </a:solidFill>
                  </a:tcPr>
                </a:tc>
                <a:tc>
                  <a:txBody>
                    <a:bodyPr/>
                    <a:lstStyle/>
                    <a:p>
                      <a:pPr marL="0" marR="0" lvl="0" indent="0" algn="ctr" rtl="0">
                        <a:lnSpc>
                          <a:spcPct val="115000"/>
                        </a:lnSpc>
                        <a:spcBef>
                          <a:spcPts val="0"/>
                        </a:spcBef>
                        <a:spcAft>
                          <a:spcPts val="0"/>
                        </a:spcAft>
                        <a:buNone/>
                      </a:pPr>
                      <a:r>
                        <a:rPr lang="en" sz="1200" b="1">
                          <a:solidFill>
                            <a:schemeClr val="lt2"/>
                          </a:solidFill>
                          <a:latin typeface="Avenir"/>
                          <a:ea typeface="Avenir"/>
                          <a:cs typeface="Avenir"/>
                          <a:sym typeface="Avenir"/>
                        </a:rPr>
                        <a:t>Ship Consumption found to be outside the Charter Party tolerance limit</a:t>
                      </a:r>
                      <a:endParaRPr sz="1200" b="1">
                        <a:solidFill>
                          <a:schemeClr val="lt2"/>
                        </a:solidFill>
                        <a:latin typeface="Avenir"/>
                        <a:ea typeface="Avenir"/>
                        <a:cs typeface="Avenir"/>
                        <a:sym typeface="Avenir"/>
                      </a:endParaRPr>
                    </a:p>
                  </a:txBody>
                  <a:tcPr marL="121900" marR="121900" marT="121900" marB="1219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3B414A"/>
                    </a:solidFill>
                  </a:tcPr>
                </a:tc>
                <a:tc>
                  <a:txBody>
                    <a:bodyPr/>
                    <a:lstStyle/>
                    <a:p>
                      <a:pPr marL="0" marR="0" lvl="0" indent="0" algn="ctr" rtl="0">
                        <a:lnSpc>
                          <a:spcPct val="115000"/>
                        </a:lnSpc>
                        <a:spcBef>
                          <a:spcPts val="0"/>
                        </a:spcBef>
                        <a:spcAft>
                          <a:spcPts val="0"/>
                        </a:spcAft>
                        <a:buNone/>
                      </a:pPr>
                      <a:r>
                        <a:rPr lang="en" sz="1200" b="1">
                          <a:solidFill>
                            <a:schemeClr val="lt2"/>
                          </a:solidFill>
                          <a:latin typeface="Avenir"/>
                          <a:ea typeface="Avenir"/>
                          <a:cs typeface="Avenir"/>
                          <a:sym typeface="Avenir"/>
                        </a:rPr>
                        <a:t>Vessel's average fuel consumption is outside the charter party limit given in the voyage plan</a:t>
                      </a:r>
                      <a:endParaRPr sz="1200" b="1">
                        <a:solidFill>
                          <a:schemeClr val="lt2"/>
                        </a:solidFill>
                        <a:latin typeface="Avenir"/>
                        <a:ea typeface="Avenir"/>
                        <a:cs typeface="Avenir"/>
                        <a:sym typeface="Avenir"/>
                      </a:endParaRPr>
                    </a:p>
                  </a:txBody>
                  <a:tcPr marL="121900" marR="121900" marT="121900" marB="1219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3B414A"/>
                    </a:solidFill>
                  </a:tcPr>
                </a:tc>
                <a:extLst>
                  <a:ext uri="{0D108BD9-81ED-4DB2-BD59-A6C34878D82A}">
                    <a16:rowId xmlns:a16="http://schemas.microsoft.com/office/drawing/2014/main" val="10001"/>
                  </a:ext>
                </a:extLst>
              </a:tr>
              <a:tr h="652063">
                <a:tc>
                  <a:txBody>
                    <a:bodyPr/>
                    <a:lstStyle/>
                    <a:p>
                      <a:pPr marL="0" marR="0" lvl="0" indent="0" algn="ctr" rtl="0">
                        <a:lnSpc>
                          <a:spcPct val="115000"/>
                        </a:lnSpc>
                        <a:spcBef>
                          <a:spcPts val="0"/>
                        </a:spcBef>
                        <a:spcAft>
                          <a:spcPts val="0"/>
                        </a:spcAft>
                        <a:buNone/>
                      </a:pPr>
                      <a:r>
                        <a:rPr lang="en" sz="1200" b="1">
                          <a:solidFill>
                            <a:schemeClr val="lt2"/>
                          </a:solidFill>
                          <a:latin typeface="Avenir"/>
                          <a:ea typeface="Avenir"/>
                          <a:cs typeface="Avenir"/>
                          <a:sym typeface="Avenir"/>
                        </a:rPr>
                        <a:t>2</a:t>
                      </a:r>
                      <a:endParaRPr sz="1200" b="1">
                        <a:solidFill>
                          <a:schemeClr val="lt2"/>
                        </a:solidFill>
                        <a:latin typeface="Avenir"/>
                        <a:ea typeface="Avenir"/>
                        <a:cs typeface="Avenir"/>
                        <a:sym typeface="Avenir"/>
                      </a:endParaRPr>
                    </a:p>
                  </a:txBody>
                  <a:tcPr marL="121900" marR="121900" marT="121900" marB="1219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3B414A"/>
                    </a:solidFill>
                  </a:tcPr>
                </a:tc>
                <a:tc>
                  <a:txBody>
                    <a:bodyPr/>
                    <a:lstStyle/>
                    <a:p>
                      <a:pPr marL="0" marR="0" lvl="0" indent="0" algn="ctr" rtl="0">
                        <a:lnSpc>
                          <a:spcPct val="115000"/>
                        </a:lnSpc>
                        <a:spcBef>
                          <a:spcPts val="0"/>
                        </a:spcBef>
                        <a:spcAft>
                          <a:spcPts val="0"/>
                        </a:spcAft>
                        <a:buNone/>
                      </a:pPr>
                      <a:endParaRPr sz="1200" b="1">
                        <a:solidFill>
                          <a:schemeClr val="lt2"/>
                        </a:solidFill>
                        <a:latin typeface="Avenir"/>
                        <a:ea typeface="Avenir"/>
                        <a:cs typeface="Avenir"/>
                        <a:sym typeface="Avenir"/>
                      </a:endParaRPr>
                    </a:p>
                  </a:txBody>
                  <a:tcPr marL="121900" marR="121900" marT="121900" marB="1219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3B414A"/>
                    </a:solidFill>
                  </a:tcPr>
                </a:tc>
                <a:tc>
                  <a:txBody>
                    <a:bodyPr/>
                    <a:lstStyle/>
                    <a:p>
                      <a:pPr marL="0" marR="0" lvl="0" indent="0" algn="ctr" rtl="0">
                        <a:lnSpc>
                          <a:spcPct val="115000"/>
                        </a:lnSpc>
                        <a:spcBef>
                          <a:spcPts val="0"/>
                        </a:spcBef>
                        <a:spcAft>
                          <a:spcPts val="0"/>
                        </a:spcAft>
                        <a:buNone/>
                      </a:pPr>
                      <a:r>
                        <a:rPr lang="en" sz="1200" b="1">
                          <a:solidFill>
                            <a:schemeClr val="lt2"/>
                          </a:solidFill>
                          <a:latin typeface="Avenir"/>
                          <a:ea typeface="Avenir"/>
                          <a:cs typeface="Avenir"/>
                          <a:sym typeface="Avenir"/>
                        </a:rPr>
                        <a:t>Ship Speed found to be outside the Charter Party tolerance limit</a:t>
                      </a:r>
                      <a:endParaRPr sz="1200" b="1">
                        <a:solidFill>
                          <a:schemeClr val="lt2"/>
                        </a:solidFill>
                        <a:latin typeface="Avenir"/>
                        <a:ea typeface="Avenir"/>
                        <a:cs typeface="Avenir"/>
                        <a:sym typeface="Avenir"/>
                      </a:endParaRPr>
                    </a:p>
                  </a:txBody>
                  <a:tcPr marL="121900" marR="121900" marT="121900" marB="1219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3B414A"/>
                    </a:solidFill>
                  </a:tcPr>
                </a:tc>
                <a:tc>
                  <a:txBody>
                    <a:bodyPr/>
                    <a:lstStyle/>
                    <a:p>
                      <a:pPr marL="0" marR="0" lvl="0" indent="0" algn="ctr" rtl="0">
                        <a:lnSpc>
                          <a:spcPct val="115000"/>
                        </a:lnSpc>
                        <a:spcBef>
                          <a:spcPts val="0"/>
                        </a:spcBef>
                        <a:spcAft>
                          <a:spcPts val="0"/>
                        </a:spcAft>
                        <a:buNone/>
                      </a:pPr>
                      <a:r>
                        <a:rPr lang="en" sz="1200" b="1">
                          <a:solidFill>
                            <a:schemeClr val="lt2"/>
                          </a:solidFill>
                          <a:latin typeface="Avenir"/>
                          <a:ea typeface="Avenir"/>
                          <a:cs typeface="Avenir"/>
                          <a:sym typeface="Avenir"/>
                        </a:rPr>
                        <a:t>Vessel's average speed is outside the charter party limit given in the voyage plan</a:t>
                      </a:r>
                      <a:endParaRPr sz="1200" b="1">
                        <a:solidFill>
                          <a:schemeClr val="lt2"/>
                        </a:solidFill>
                        <a:latin typeface="Avenir"/>
                        <a:ea typeface="Avenir"/>
                        <a:cs typeface="Avenir"/>
                        <a:sym typeface="Avenir"/>
                      </a:endParaRPr>
                    </a:p>
                  </a:txBody>
                  <a:tcPr marL="121900" marR="121900" marT="121900" marB="1219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3B414A"/>
                    </a:solidFill>
                  </a:tcPr>
                </a:tc>
                <a:extLst>
                  <a:ext uri="{0D108BD9-81ED-4DB2-BD59-A6C34878D82A}">
                    <a16:rowId xmlns:a16="http://schemas.microsoft.com/office/drawing/2014/main" val="10002"/>
                  </a:ext>
                </a:extLst>
              </a:tr>
              <a:tr h="652063">
                <a:tc>
                  <a:txBody>
                    <a:bodyPr/>
                    <a:lstStyle/>
                    <a:p>
                      <a:pPr marL="0" marR="0" lvl="0" indent="0" algn="ctr" rtl="0">
                        <a:lnSpc>
                          <a:spcPct val="115000"/>
                        </a:lnSpc>
                        <a:spcBef>
                          <a:spcPts val="0"/>
                        </a:spcBef>
                        <a:spcAft>
                          <a:spcPts val="0"/>
                        </a:spcAft>
                        <a:buNone/>
                      </a:pPr>
                      <a:r>
                        <a:rPr lang="en" sz="1200" b="1">
                          <a:solidFill>
                            <a:schemeClr val="lt2"/>
                          </a:solidFill>
                          <a:latin typeface="Avenir"/>
                          <a:ea typeface="Avenir"/>
                          <a:cs typeface="Avenir"/>
                          <a:sym typeface="Avenir"/>
                        </a:rPr>
                        <a:t>3</a:t>
                      </a:r>
                      <a:endParaRPr sz="1200" b="1">
                        <a:solidFill>
                          <a:schemeClr val="lt2"/>
                        </a:solidFill>
                        <a:latin typeface="Avenir"/>
                        <a:ea typeface="Avenir"/>
                        <a:cs typeface="Avenir"/>
                        <a:sym typeface="Avenir"/>
                      </a:endParaRPr>
                    </a:p>
                  </a:txBody>
                  <a:tcPr marL="121900" marR="121900" marT="121900" marB="1219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3B414A"/>
                    </a:solidFill>
                  </a:tcPr>
                </a:tc>
                <a:tc>
                  <a:txBody>
                    <a:bodyPr/>
                    <a:lstStyle/>
                    <a:p>
                      <a:pPr marL="0" marR="0" lvl="0" indent="0" algn="ctr" rtl="0">
                        <a:lnSpc>
                          <a:spcPct val="115000"/>
                        </a:lnSpc>
                        <a:spcBef>
                          <a:spcPts val="0"/>
                        </a:spcBef>
                        <a:spcAft>
                          <a:spcPts val="0"/>
                        </a:spcAft>
                        <a:buNone/>
                      </a:pPr>
                      <a:endParaRPr sz="1200" b="1">
                        <a:solidFill>
                          <a:schemeClr val="lt2"/>
                        </a:solidFill>
                        <a:latin typeface="Avenir"/>
                        <a:ea typeface="Avenir"/>
                        <a:cs typeface="Avenir"/>
                        <a:sym typeface="Avenir"/>
                      </a:endParaRPr>
                    </a:p>
                  </a:txBody>
                  <a:tcPr marL="121900" marR="121900" marT="121900" marB="1219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3B414A"/>
                    </a:solidFill>
                  </a:tcPr>
                </a:tc>
                <a:tc>
                  <a:txBody>
                    <a:bodyPr/>
                    <a:lstStyle/>
                    <a:p>
                      <a:pPr marL="0" marR="0" lvl="0" indent="0" algn="ctr" rtl="0">
                        <a:lnSpc>
                          <a:spcPct val="115000"/>
                        </a:lnSpc>
                        <a:spcBef>
                          <a:spcPts val="0"/>
                        </a:spcBef>
                        <a:spcAft>
                          <a:spcPts val="0"/>
                        </a:spcAft>
                        <a:buNone/>
                      </a:pPr>
                      <a:r>
                        <a:rPr lang="en" sz="1200" b="1">
                          <a:solidFill>
                            <a:schemeClr val="lt2"/>
                          </a:solidFill>
                          <a:latin typeface="Avenir"/>
                          <a:ea typeface="Avenir"/>
                          <a:cs typeface="Avenir"/>
                          <a:sym typeface="Avenir"/>
                        </a:rPr>
                        <a:t>Voyage route deviation found to be outside the Charter Party tolerance limit</a:t>
                      </a:r>
                      <a:endParaRPr sz="1200" b="1">
                        <a:solidFill>
                          <a:schemeClr val="lt2"/>
                        </a:solidFill>
                        <a:latin typeface="Avenir"/>
                        <a:ea typeface="Avenir"/>
                        <a:cs typeface="Avenir"/>
                        <a:sym typeface="Avenir"/>
                      </a:endParaRPr>
                    </a:p>
                  </a:txBody>
                  <a:tcPr marL="121900" marR="121900" marT="121900" marB="1219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3B414A"/>
                    </a:solidFill>
                  </a:tcPr>
                </a:tc>
                <a:tc>
                  <a:txBody>
                    <a:bodyPr/>
                    <a:lstStyle/>
                    <a:p>
                      <a:pPr marL="0" marR="0" lvl="0" indent="0" algn="ctr" rtl="0">
                        <a:lnSpc>
                          <a:spcPct val="115000"/>
                        </a:lnSpc>
                        <a:spcBef>
                          <a:spcPts val="0"/>
                        </a:spcBef>
                        <a:spcAft>
                          <a:spcPts val="0"/>
                        </a:spcAft>
                        <a:buNone/>
                      </a:pPr>
                      <a:r>
                        <a:rPr lang="en" sz="1200" b="1">
                          <a:solidFill>
                            <a:schemeClr val="lt2"/>
                          </a:solidFill>
                          <a:latin typeface="Avenir"/>
                          <a:ea typeface="Avenir"/>
                          <a:cs typeface="Avenir"/>
                          <a:sym typeface="Avenir"/>
                        </a:rPr>
                        <a:t>Voyage route deviation is outside the charter party limit given in the voyage plan</a:t>
                      </a:r>
                      <a:endParaRPr sz="1200" b="1">
                        <a:solidFill>
                          <a:schemeClr val="lt2"/>
                        </a:solidFill>
                        <a:latin typeface="Avenir"/>
                        <a:ea typeface="Avenir"/>
                        <a:cs typeface="Avenir"/>
                        <a:sym typeface="Avenir"/>
                      </a:endParaRPr>
                    </a:p>
                  </a:txBody>
                  <a:tcPr marL="121900" marR="121900" marT="121900" marB="1219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3B414A"/>
                    </a:solidFill>
                  </a:tcPr>
                </a:tc>
                <a:extLst>
                  <a:ext uri="{0D108BD9-81ED-4DB2-BD59-A6C34878D82A}">
                    <a16:rowId xmlns:a16="http://schemas.microsoft.com/office/drawing/2014/main" val="10003"/>
                  </a:ext>
                </a:extLst>
              </a:tr>
              <a:tr h="441751">
                <a:tc>
                  <a:txBody>
                    <a:bodyPr/>
                    <a:lstStyle/>
                    <a:p>
                      <a:pPr marL="0" marR="0" lvl="0" indent="0" algn="ctr" rtl="0">
                        <a:lnSpc>
                          <a:spcPct val="115000"/>
                        </a:lnSpc>
                        <a:spcBef>
                          <a:spcPts val="0"/>
                        </a:spcBef>
                        <a:spcAft>
                          <a:spcPts val="0"/>
                        </a:spcAft>
                        <a:buNone/>
                      </a:pPr>
                      <a:r>
                        <a:rPr lang="en" sz="1200" b="1">
                          <a:solidFill>
                            <a:schemeClr val="lt2"/>
                          </a:solidFill>
                          <a:latin typeface="Avenir"/>
                          <a:ea typeface="Avenir"/>
                          <a:cs typeface="Avenir"/>
                          <a:sym typeface="Avenir"/>
                        </a:rPr>
                        <a:t>4</a:t>
                      </a:r>
                      <a:endParaRPr sz="1200" b="1">
                        <a:solidFill>
                          <a:schemeClr val="lt2"/>
                        </a:solidFill>
                        <a:latin typeface="Avenir"/>
                        <a:ea typeface="Avenir"/>
                        <a:cs typeface="Avenir"/>
                        <a:sym typeface="Avenir"/>
                      </a:endParaRPr>
                    </a:p>
                  </a:txBody>
                  <a:tcPr marL="121900" marR="121900" marT="121900" marB="1219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3B414A"/>
                    </a:solidFill>
                  </a:tcPr>
                </a:tc>
                <a:tc>
                  <a:txBody>
                    <a:bodyPr/>
                    <a:lstStyle/>
                    <a:p>
                      <a:pPr marL="0" marR="0" lvl="0" indent="0" algn="ctr" rtl="0">
                        <a:lnSpc>
                          <a:spcPct val="115000"/>
                        </a:lnSpc>
                        <a:spcBef>
                          <a:spcPts val="0"/>
                        </a:spcBef>
                        <a:spcAft>
                          <a:spcPts val="0"/>
                        </a:spcAft>
                        <a:buNone/>
                      </a:pPr>
                      <a:endParaRPr sz="1200" b="1">
                        <a:solidFill>
                          <a:schemeClr val="lt2"/>
                        </a:solidFill>
                        <a:latin typeface="Avenir"/>
                        <a:ea typeface="Avenir"/>
                        <a:cs typeface="Avenir"/>
                        <a:sym typeface="Avenir"/>
                      </a:endParaRPr>
                    </a:p>
                  </a:txBody>
                  <a:tcPr marL="121900" marR="121900" marT="121900" marB="1219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3B414A"/>
                    </a:solidFill>
                  </a:tcPr>
                </a:tc>
                <a:tc>
                  <a:txBody>
                    <a:bodyPr/>
                    <a:lstStyle/>
                    <a:p>
                      <a:pPr marL="0" marR="0" lvl="0" indent="0" algn="ctr" rtl="0">
                        <a:lnSpc>
                          <a:spcPct val="115000"/>
                        </a:lnSpc>
                        <a:spcBef>
                          <a:spcPts val="0"/>
                        </a:spcBef>
                        <a:spcAft>
                          <a:spcPts val="0"/>
                        </a:spcAft>
                        <a:buNone/>
                      </a:pPr>
                      <a:r>
                        <a:rPr lang="en" sz="1200" b="1">
                          <a:solidFill>
                            <a:schemeClr val="lt2"/>
                          </a:solidFill>
                          <a:latin typeface="Avenir"/>
                          <a:ea typeface="Avenir"/>
                          <a:cs typeface="Avenir"/>
                          <a:sym typeface="Avenir"/>
                        </a:rPr>
                        <a:t>Extra GE running at sea</a:t>
                      </a:r>
                      <a:endParaRPr sz="1200" b="1">
                        <a:solidFill>
                          <a:schemeClr val="lt2"/>
                        </a:solidFill>
                        <a:latin typeface="Avenir"/>
                        <a:ea typeface="Avenir"/>
                        <a:cs typeface="Avenir"/>
                        <a:sym typeface="Avenir"/>
                      </a:endParaRPr>
                    </a:p>
                  </a:txBody>
                  <a:tcPr marL="121900" marR="121900" marT="121900" marB="1219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3B414A"/>
                    </a:solidFill>
                  </a:tcPr>
                </a:tc>
                <a:tc>
                  <a:txBody>
                    <a:bodyPr/>
                    <a:lstStyle/>
                    <a:p>
                      <a:pPr marL="0" marR="0" lvl="0" indent="0" algn="ctr" rtl="0">
                        <a:lnSpc>
                          <a:spcPct val="115000"/>
                        </a:lnSpc>
                        <a:spcBef>
                          <a:spcPts val="0"/>
                        </a:spcBef>
                        <a:spcAft>
                          <a:spcPts val="0"/>
                        </a:spcAft>
                        <a:buNone/>
                      </a:pPr>
                      <a:r>
                        <a:rPr lang="en" sz="1200" b="1">
                          <a:solidFill>
                            <a:schemeClr val="lt2"/>
                          </a:solidFill>
                          <a:latin typeface="Avenir"/>
                          <a:ea typeface="Avenir"/>
                          <a:cs typeface="Avenir"/>
                          <a:sym typeface="Avenir"/>
                        </a:rPr>
                        <a:t>Vessel running extra Diesel Generator with low load at sea</a:t>
                      </a:r>
                      <a:endParaRPr sz="1200" b="1">
                        <a:solidFill>
                          <a:schemeClr val="lt2"/>
                        </a:solidFill>
                        <a:latin typeface="Avenir"/>
                        <a:ea typeface="Avenir"/>
                        <a:cs typeface="Avenir"/>
                        <a:sym typeface="Avenir"/>
                      </a:endParaRPr>
                    </a:p>
                  </a:txBody>
                  <a:tcPr marL="121900" marR="121900" marT="121900" marB="1219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3B414A"/>
                    </a:solidFill>
                  </a:tcPr>
                </a:tc>
                <a:extLst>
                  <a:ext uri="{0D108BD9-81ED-4DB2-BD59-A6C34878D82A}">
                    <a16:rowId xmlns:a16="http://schemas.microsoft.com/office/drawing/2014/main" val="10004"/>
                  </a:ext>
                </a:extLst>
              </a:tr>
              <a:tr h="652063">
                <a:tc>
                  <a:txBody>
                    <a:bodyPr/>
                    <a:lstStyle/>
                    <a:p>
                      <a:pPr marL="0" marR="0" lvl="0" indent="0" algn="ctr" rtl="0">
                        <a:lnSpc>
                          <a:spcPct val="115000"/>
                        </a:lnSpc>
                        <a:spcBef>
                          <a:spcPts val="0"/>
                        </a:spcBef>
                        <a:spcAft>
                          <a:spcPts val="0"/>
                        </a:spcAft>
                        <a:buNone/>
                      </a:pPr>
                      <a:r>
                        <a:rPr lang="en" sz="1200" b="1">
                          <a:solidFill>
                            <a:schemeClr val="lt2"/>
                          </a:solidFill>
                          <a:latin typeface="Avenir"/>
                          <a:ea typeface="Avenir"/>
                          <a:cs typeface="Avenir"/>
                          <a:sym typeface="Avenir"/>
                        </a:rPr>
                        <a:t>5</a:t>
                      </a:r>
                      <a:endParaRPr sz="1200" b="1">
                        <a:solidFill>
                          <a:schemeClr val="lt2"/>
                        </a:solidFill>
                        <a:latin typeface="Avenir"/>
                        <a:ea typeface="Avenir"/>
                        <a:cs typeface="Avenir"/>
                        <a:sym typeface="Avenir"/>
                      </a:endParaRPr>
                    </a:p>
                  </a:txBody>
                  <a:tcPr marL="121900" marR="121900" marT="121900" marB="1219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3B414A"/>
                    </a:solidFill>
                  </a:tcPr>
                </a:tc>
                <a:tc>
                  <a:txBody>
                    <a:bodyPr/>
                    <a:lstStyle/>
                    <a:p>
                      <a:pPr marL="0" marR="0" lvl="0" indent="0" algn="ctr" rtl="0">
                        <a:lnSpc>
                          <a:spcPct val="115000"/>
                        </a:lnSpc>
                        <a:spcBef>
                          <a:spcPts val="0"/>
                        </a:spcBef>
                        <a:spcAft>
                          <a:spcPts val="0"/>
                        </a:spcAft>
                        <a:buNone/>
                      </a:pPr>
                      <a:endParaRPr sz="1200" b="1">
                        <a:solidFill>
                          <a:schemeClr val="lt2"/>
                        </a:solidFill>
                        <a:latin typeface="Avenir"/>
                        <a:ea typeface="Avenir"/>
                        <a:cs typeface="Avenir"/>
                        <a:sym typeface="Avenir"/>
                      </a:endParaRPr>
                    </a:p>
                  </a:txBody>
                  <a:tcPr marL="121900" marR="121900" marT="121900" marB="1219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3B414A"/>
                    </a:solidFill>
                  </a:tcPr>
                </a:tc>
                <a:tc>
                  <a:txBody>
                    <a:bodyPr/>
                    <a:lstStyle/>
                    <a:p>
                      <a:pPr marL="0" marR="0" lvl="0" indent="0" algn="ctr" rtl="0">
                        <a:lnSpc>
                          <a:spcPct val="115000"/>
                        </a:lnSpc>
                        <a:spcBef>
                          <a:spcPts val="0"/>
                        </a:spcBef>
                        <a:spcAft>
                          <a:spcPts val="0"/>
                        </a:spcAft>
                        <a:buNone/>
                      </a:pPr>
                      <a:r>
                        <a:rPr lang="en" sz="1200" b="1">
                          <a:solidFill>
                            <a:schemeClr val="lt2"/>
                          </a:solidFill>
                          <a:latin typeface="Avenir"/>
                          <a:ea typeface="Avenir"/>
                          <a:cs typeface="Avenir"/>
                          <a:sym typeface="Avenir"/>
                        </a:rPr>
                        <a:t>Asset AI: Component Health Low</a:t>
                      </a:r>
                      <a:endParaRPr sz="1200" b="1">
                        <a:solidFill>
                          <a:schemeClr val="lt2"/>
                        </a:solidFill>
                        <a:latin typeface="Avenir"/>
                        <a:ea typeface="Avenir"/>
                        <a:cs typeface="Avenir"/>
                        <a:sym typeface="Avenir"/>
                      </a:endParaRPr>
                    </a:p>
                  </a:txBody>
                  <a:tcPr marL="121900" marR="121900" marT="121900" marB="1219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3B414A"/>
                    </a:solidFill>
                  </a:tcPr>
                </a:tc>
                <a:tc>
                  <a:txBody>
                    <a:bodyPr/>
                    <a:lstStyle/>
                    <a:p>
                      <a:pPr marL="0" marR="0" lvl="0" indent="0" algn="ctr" rtl="0">
                        <a:lnSpc>
                          <a:spcPct val="115000"/>
                        </a:lnSpc>
                        <a:spcBef>
                          <a:spcPts val="0"/>
                        </a:spcBef>
                        <a:spcAft>
                          <a:spcPts val="0"/>
                        </a:spcAft>
                        <a:buNone/>
                      </a:pPr>
                      <a:r>
                        <a:rPr lang="en" sz="1200" b="1">
                          <a:solidFill>
                            <a:schemeClr val="lt2"/>
                          </a:solidFill>
                          <a:latin typeface="Avenir"/>
                          <a:ea typeface="Avenir"/>
                          <a:cs typeface="Avenir"/>
                          <a:sym typeface="Avenir"/>
                        </a:rPr>
                        <a:t>Based on machine learning from data, Asset AI has detected a significant deterioration of component health</a:t>
                      </a:r>
                      <a:endParaRPr sz="1200" b="1">
                        <a:solidFill>
                          <a:schemeClr val="lt2"/>
                        </a:solidFill>
                        <a:latin typeface="Avenir"/>
                        <a:ea typeface="Avenir"/>
                        <a:cs typeface="Avenir"/>
                        <a:sym typeface="Avenir"/>
                      </a:endParaRPr>
                    </a:p>
                  </a:txBody>
                  <a:tcPr marL="121900" marR="121900" marT="121900" marB="1219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3B414A"/>
                    </a:solidFill>
                  </a:tcPr>
                </a:tc>
                <a:extLst>
                  <a:ext uri="{0D108BD9-81ED-4DB2-BD59-A6C34878D82A}">
                    <a16:rowId xmlns:a16="http://schemas.microsoft.com/office/drawing/2014/main" val="10005"/>
                  </a:ext>
                </a:extLst>
              </a:tr>
              <a:tr h="652063">
                <a:tc>
                  <a:txBody>
                    <a:bodyPr/>
                    <a:lstStyle/>
                    <a:p>
                      <a:pPr marL="0" marR="0" lvl="0" indent="0" algn="ctr" rtl="0">
                        <a:lnSpc>
                          <a:spcPct val="115000"/>
                        </a:lnSpc>
                        <a:spcBef>
                          <a:spcPts val="0"/>
                        </a:spcBef>
                        <a:spcAft>
                          <a:spcPts val="0"/>
                        </a:spcAft>
                        <a:buNone/>
                      </a:pPr>
                      <a:r>
                        <a:rPr lang="en" sz="1200" b="1">
                          <a:solidFill>
                            <a:schemeClr val="lt2"/>
                          </a:solidFill>
                          <a:latin typeface="Avenir"/>
                          <a:ea typeface="Avenir"/>
                          <a:cs typeface="Avenir"/>
                          <a:sym typeface="Avenir"/>
                        </a:rPr>
                        <a:t>6</a:t>
                      </a:r>
                      <a:endParaRPr sz="1200" b="1">
                        <a:solidFill>
                          <a:schemeClr val="lt2"/>
                        </a:solidFill>
                        <a:latin typeface="Avenir"/>
                        <a:ea typeface="Avenir"/>
                        <a:cs typeface="Avenir"/>
                        <a:sym typeface="Avenir"/>
                      </a:endParaRPr>
                    </a:p>
                  </a:txBody>
                  <a:tcPr marL="121900" marR="121900" marT="121900" marB="1219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3B414A"/>
                    </a:solidFill>
                  </a:tcPr>
                </a:tc>
                <a:tc>
                  <a:txBody>
                    <a:bodyPr/>
                    <a:lstStyle/>
                    <a:p>
                      <a:pPr marL="0" marR="0" lvl="0" indent="0" algn="ctr" rtl="0">
                        <a:lnSpc>
                          <a:spcPct val="115000"/>
                        </a:lnSpc>
                        <a:spcBef>
                          <a:spcPts val="0"/>
                        </a:spcBef>
                        <a:spcAft>
                          <a:spcPts val="0"/>
                        </a:spcAft>
                        <a:buNone/>
                      </a:pPr>
                      <a:endParaRPr sz="1200" b="1">
                        <a:solidFill>
                          <a:schemeClr val="lt2"/>
                        </a:solidFill>
                        <a:latin typeface="Avenir"/>
                        <a:ea typeface="Avenir"/>
                        <a:cs typeface="Avenir"/>
                        <a:sym typeface="Avenir"/>
                      </a:endParaRPr>
                    </a:p>
                  </a:txBody>
                  <a:tcPr marL="121900" marR="121900" marT="121900" marB="1219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3B414A"/>
                    </a:solidFill>
                  </a:tcPr>
                </a:tc>
                <a:tc>
                  <a:txBody>
                    <a:bodyPr/>
                    <a:lstStyle/>
                    <a:p>
                      <a:pPr marL="0" marR="0" lvl="0" indent="0" algn="ctr" rtl="0">
                        <a:lnSpc>
                          <a:spcPct val="115000"/>
                        </a:lnSpc>
                        <a:spcBef>
                          <a:spcPts val="0"/>
                        </a:spcBef>
                        <a:spcAft>
                          <a:spcPts val="0"/>
                        </a:spcAft>
                        <a:buNone/>
                      </a:pPr>
                      <a:r>
                        <a:rPr lang="en" sz="1200" b="1">
                          <a:solidFill>
                            <a:schemeClr val="lt2"/>
                          </a:solidFill>
                          <a:latin typeface="Avenir"/>
                          <a:ea typeface="Avenir"/>
                          <a:cs typeface="Avenir"/>
                          <a:sym typeface="Avenir"/>
                        </a:rPr>
                        <a:t>Hull Performance is in poor condition (Speed Loss)</a:t>
                      </a:r>
                      <a:endParaRPr sz="1200" b="1">
                        <a:solidFill>
                          <a:schemeClr val="lt2"/>
                        </a:solidFill>
                        <a:latin typeface="Avenir"/>
                        <a:ea typeface="Avenir"/>
                        <a:cs typeface="Avenir"/>
                        <a:sym typeface="Avenir"/>
                      </a:endParaRPr>
                    </a:p>
                  </a:txBody>
                  <a:tcPr marL="121900" marR="121900" marT="121900" marB="1219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3B414A"/>
                    </a:solidFill>
                  </a:tcPr>
                </a:tc>
                <a:tc>
                  <a:txBody>
                    <a:bodyPr/>
                    <a:lstStyle/>
                    <a:p>
                      <a:pPr marL="0" marR="0" lvl="0" indent="0" algn="ctr" rtl="0">
                        <a:lnSpc>
                          <a:spcPct val="115000"/>
                        </a:lnSpc>
                        <a:spcBef>
                          <a:spcPts val="0"/>
                        </a:spcBef>
                        <a:spcAft>
                          <a:spcPts val="0"/>
                        </a:spcAft>
                        <a:buNone/>
                      </a:pPr>
                      <a:r>
                        <a:rPr lang="en" sz="1200" b="1">
                          <a:solidFill>
                            <a:schemeClr val="lt2"/>
                          </a:solidFill>
                          <a:latin typeface="Avenir"/>
                          <a:ea typeface="Avenir"/>
                          <a:cs typeface="Avenir"/>
                          <a:sym typeface="Avenir"/>
                        </a:rPr>
                        <a:t>Speed Loss against the benchmark is in poor condition</a:t>
                      </a:r>
                      <a:endParaRPr sz="1200" b="1">
                        <a:solidFill>
                          <a:schemeClr val="lt2"/>
                        </a:solidFill>
                        <a:latin typeface="Avenir"/>
                        <a:ea typeface="Avenir"/>
                        <a:cs typeface="Avenir"/>
                        <a:sym typeface="Avenir"/>
                      </a:endParaRPr>
                    </a:p>
                  </a:txBody>
                  <a:tcPr marL="121900" marR="121900" marT="121900" marB="1219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3B414A"/>
                    </a:solidFill>
                  </a:tcPr>
                </a:tc>
                <a:extLst>
                  <a:ext uri="{0D108BD9-81ED-4DB2-BD59-A6C34878D82A}">
                    <a16:rowId xmlns:a16="http://schemas.microsoft.com/office/drawing/2014/main" val="10006"/>
                  </a:ext>
                </a:extLst>
              </a:tr>
              <a:tr h="511500">
                <a:tc>
                  <a:txBody>
                    <a:bodyPr/>
                    <a:lstStyle/>
                    <a:p>
                      <a:pPr marL="0" marR="0" lvl="0" indent="0" algn="ctr" rtl="0">
                        <a:lnSpc>
                          <a:spcPct val="115000"/>
                        </a:lnSpc>
                        <a:spcBef>
                          <a:spcPts val="0"/>
                        </a:spcBef>
                        <a:spcAft>
                          <a:spcPts val="0"/>
                        </a:spcAft>
                        <a:buNone/>
                      </a:pPr>
                      <a:r>
                        <a:rPr lang="en" sz="1200" b="1">
                          <a:solidFill>
                            <a:schemeClr val="lt2"/>
                          </a:solidFill>
                          <a:latin typeface="Avenir"/>
                          <a:ea typeface="Avenir"/>
                          <a:cs typeface="Avenir"/>
                          <a:sym typeface="Avenir"/>
                        </a:rPr>
                        <a:t>7</a:t>
                      </a:r>
                      <a:endParaRPr sz="1200" b="1">
                        <a:solidFill>
                          <a:schemeClr val="lt2"/>
                        </a:solidFill>
                        <a:latin typeface="Avenir"/>
                        <a:ea typeface="Avenir"/>
                        <a:cs typeface="Avenir"/>
                        <a:sym typeface="Avenir"/>
                      </a:endParaRPr>
                    </a:p>
                  </a:txBody>
                  <a:tcPr marL="121900" marR="121900" marT="121900" marB="1219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3B414A"/>
                    </a:solidFill>
                  </a:tcPr>
                </a:tc>
                <a:tc>
                  <a:txBody>
                    <a:bodyPr/>
                    <a:lstStyle/>
                    <a:p>
                      <a:pPr marL="0" marR="0" lvl="0" indent="0" algn="ctr" rtl="0">
                        <a:lnSpc>
                          <a:spcPct val="115000"/>
                        </a:lnSpc>
                        <a:spcBef>
                          <a:spcPts val="0"/>
                        </a:spcBef>
                        <a:spcAft>
                          <a:spcPts val="0"/>
                        </a:spcAft>
                        <a:buNone/>
                      </a:pPr>
                      <a:endParaRPr sz="1200" b="1">
                        <a:solidFill>
                          <a:schemeClr val="lt2"/>
                        </a:solidFill>
                        <a:latin typeface="Avenir"/>
                        <a:ea typeface="Avenir"/>
                        <a:cs typeface="Avenir"/>
                        <a:sym typeface="Avenir"/>
                      </a:endParaRPr>
                    </a:p>
                  </a:txBody>
                  <a:tcPr marL="121900" marR="121900" marT="121900" marB="1219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3B414A"/>
                    </a:solidFill>
                  </a:tcPr>
                </a:tc>
                <a:tc>
                  <a:txBody>
                    <a:bodyPr/>
                    <a:lstStyle/>
                    <a:p>
                      <a:pPr marL="0" marR="0" lvl="0" indent="0" algn="ctr" rtl="0">
                        <a:lnSpc>
                          <a:spcPct val="115000"/>
                        </a:lnSpc>
                        <a:spcBef>
                          <a:spcPts val="0"/>
                        </a:spcBef>
                        <a:spcAft>
                          <a:spcPts val="0"/>
                        </a:spcAft>
                        <a:buNone/>
                      </a:pPr>
                      <a:r>
                        <a:rPr lang="en" sz="1200" b="1">
                          <a:solidFill>
                            <a:schemeClr val="lt2"/>
                          </a:solidFill>
                          <a:latin typeface="Avenir"/>
                          <a:ea typeface="Avenir"/>
                          <a:cs typeface="Avenir"/>
                          <a:sym typeface="Avenir"/>
                        </a:rPr>
                        <a:t>Vessel observed to be in idle condition</a:t>
                      </a:r>
                      <a:endParaRPr sz="1200" b="1">
                        <a:solidFill>
                          <a:schemeClr val="lt2"/>
                        </a:solidFill>
                        <a:latin typeface="Avenir"/>
                        <a:ea typeface="Avenir"/>
                        <a:cs typeface="Avenir"/>
                        <a:sym typeface="Avenir"/>
                      </a:endParaRPr>
                    </a:p>
                  </a:txBody>
                  <a:tcPr marL="121900" marR="121900" marT="121900" marB="1219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3B414A"/>
                    </a:solidFill>
                  </a:tcPr>
                </a:tc>
                <a:tc>
                  <a:txBody>
                    <a:bodyPr/>
                    <a:lstStyle/>
                    <a:p>
                      <a:pPr marL="0" marR="0" lvl="0" indent="0" algn="ctr" rtl="0">
                        <a:lnSpc>
                          <a:spcPct val="115000"/>
                        </a:lnSpc>
                        <a:spcBef>
                          <a:spcPts val="0"/>
                        </a:spcBef>
                        <a:spcAft>
                          <a:spcPts val="0"/>
                        </a:spcAft>
                        <a:buNone/>
                      </a:pPr>
                      <a:r>
                        <a:rPr lang="en" sz="1200" b="1">
                          <a:solidFill>
                            <a:schemeClr val="lt2"/>
                          </a:solidFill>
                          <a:latin typeface="Avenir"/>
                          <a:ea typeface="Avenir"/>
                          <a:cs typeface="Avenir"/>
                          <a:sym typeface="Avenir"/>
                        </a:rPr>
                        <a:t>Ship is observed to be in idle condition</a:t>
                      </a:r>
                      <a:endParaRPr sz="1200" b="1">
                        <a:solidFill>
                          <a:schemeClr val="lt2"/>
                        </a:solidFill>
                        <a:latin typeface="Avenir"/>
                        <a:ea typeface="Avenir"/>
                        <a:cs typeface="Avenir"/>
                        <a:sym typeface="Avenir"/>
                      </a:endParaRPr>
                    </a:p>
                  </a:txBody>
                  <a:tcPr marL="121900" marR="121900" marT="121900" marB="1219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3B414A"/>
                    </a:solidFill>
                  </a:tcPr>
                </a:tc>
                <a:extLst>
                  <a:ext uri="{0D108BD9-81ED-4DB2-BD59-A6C34878D82A}">
                    <a16:rowId xmlns:a16="http://schemas.microsoft.com/office/drawing/2014/main" val="10007"/>
                  </a:ext>
                </a:extLst>
              </a:tr>
              <a:tr h="862375">
                <a:tc>
                  <a:txBody>
                    <a:bodyPr/>
                    <a:lstStyle/>
                    <a:p>
                      <a:pPr marL="0" marR="0" lvl="0" indent="0" algn="ctr" rtl="0">
                        <a:lnSpc>
                          <a:spcPct val="115000"/>
                        </a:lnSpc>
                        <a:spcBef>
                          <a:spcPts val="0"/>
                        </a:spcBef>
                        <a:spcAft>
                          <a:spcPts val="0"/>
                        </a:spcAft>
                        <a:buNone/>
                      </a:pPr>
                      <a:r>
                        <a:rPr lang="en" sz="1200" b="1">
                          <a:solidFill>
                            <a:schemeClr val="lt2"/>
                          </a:solidFill>
                          <a:latin typeface="Avenir"/>
                          <a:ea typeface="Avenir"/>
                          <a:cs typeface="Avenir"/>
                          <a:sym typeface="Avenir"/>
                        </a:rPr>
                        <a:t>8</a:t>
                      </a:r>
                      <a:endParaRPr sz="1200" b="1">
                        <a:solidFill>
                          <a:schemeClr val="lt2"/>
                        </a:solidFill>
                        <a:latin typeface="Avenir"/>
                        <a:ea typeface="Avenir"/>
                        <a:cs typeface="Avenir"/>
                        <a:sym typeface="Avenir"/>
                      </a:endParaRPr>
                    </a:p>
                  </a:txBody>
                  <a:tcPr marL="121900" marR="121900" marT="121900" marB="1219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3B414A"/>
                    </a:solidFill>
                  </a:tcPr>
                </a:tc>
                <a:tc>
                  <a:txBody>
                    <a:bodyPr/>
                    <a:lstStyle/>
                    <a:p>
                      <a:pPr marL="0" marR="0" lvl="0" indent="0" algn="ctr" rtl="0">
                        <a:lnSpc>
                          <a:spcPct val="115000"/>
                        </a:lnSpc>
                        <a:spcBef>
                          <a:spcPts val="0"/>
                        </a:spcBef>
                        <a:spcAft>
                          <a:spcPts val="0"/>
                        </a:spcAft>
                        <a:buNone/>
                      </a:pPr>
                      <a:endParaRPr sz="1200" b="1">
                        <a:solidFill>
                          <a:schemeClr val="lt2"/>
                        </a:solidFill>
                        <a:latin typeface="Avenir"/>
                        <a:ea typeface="Avenir"/>
                        <a:cs typeface="Avenir"/>
                        <a:sym typeface="Avenir"/>
                      </a:endParaRPr>
                    </a:p>
                  </a:txBody>
                  <a:tcPr marL="121900" marR="121900" marT="121900" marB="1219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3B414A"/>
                    </a:solidFill>
                  </a:tcPr>
                </a:tc>
                <a:tc>
                  <a:txBody>
                    <a:bodyPr/>
                    <a:lstStyle/>
                    <a:p>
                      <a:pPr marL="0" marR="0" lvl="0" indent="0" algn="ctr" rtl="0">
                        <a:lnSpc>
                          <a:spcPct val="115000"/>
                        </a:lnSpc>
                        <a:spcBef>
                          <a:spcPts val="0"/>
                        </a:spcBef>
                        <a:spcAft>
                          <a:spcPts val="0"/>
                        </a:spcAft>
                        <a:buNone/>
                      </a:pPr>
                      <a:r>
                        <a:rPr lang="en" sz="1200" b="1">
                          <a:solidFill>
                            <a:schemeClr val="lt2"/>
                          </a:solidFill>
                          <a:latin typeface="Avenir"/>
                          <a:ea typeface="Avenir"/>
                          <a:cs typeface="Avenir"/>
                          <a:sym typeface="Avenir"/>
                        </a:rPr>
                        <a:t>Ship under &lt;100 NM from ECA Zone</a:t>
                      </a:r>
                      <a:endParaRPr sz="1200" b="1">
                        <a:solidFill>
                          <a:schemeClr val="lt2"/>
                        </a:solidFill>
                        <a:latin typeface="Avenir"/>
                        <a:ea typeface="Avenir"/>
                        <a:cs typeface="Avenir"/>
                        <a:sym typeface="Avenir"/>
                      </a:endParaRPr>
                    </a:p>
                  </a:txBody>
                  <a:tcPr marL="121900" marR="121900" marT="121900" marB="1219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3B414A"/>
                    </a:solidFill>
                  </a:tcPr>
                </a:tc>
                <a:tc>
                  <a:txBody>
                    <a:bodyPr/>
                    <a:lstStyle/>
                    <a:p>
                      <a:pPr marL="0" marR="0" lvl="0" indent="0" algn="ctr" rtl="0">
                        <a:lnSpc>
                          <a:spcPct val="115000"/>
                        </a:lnSpc>
                        <a:spcBef>
                          <a:spcPts val="0"/>
                        </a:spcBef>
                        <a:spcAft>
                          <a:spcPts val="0"/>
                        </a:spcAft>
                        <a:buNone/>
                      </a:pPr>
                      <a:r>
                        <a:rPr lang="en" sz="1200" b="1">
                          <a:solidFill>
                            <a:schemeClr val="lt2"/>
                          </a:solidFill>
                          <a:latin typeface="Avenir"/>
                          <a:ea typeface="Avenir"/>
                          <a:cs typeface="Avenir"/>
                          <a:sym typeface="Avenir"/>
                        </a:rPr>
                        <a:t>Ship is within 100 NM of ECA zone by distance. Confirm if ship is going to ECA area and ensure FO change over preparation is in progress. Adhere to ECA regulation and any applicable local regulation</a:t>
                      </a:r>
                      <a:endParaRPr sz="1200" b="1">
                        <a:solidFill>
                          <a:schemeClr val="lt2"/>
                        </a:solidFill>
                        <a:latin typeface="Avenir"/>
                        <a:ea typeface="Avenir"/>
                        <a:cs typeface="Avenir"/>
                        <a:sym typeface="Avenir"/>
                      </a:endParaRPr>
                    </a:p>
                  </a:txBody>
                  <a:tcPr marL="121900" marR="121900" marT="121900" marB="1219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3B414A"/>
                    </a:solidFill>
                  </a:tcPr>
                </a:tc>
                <a:extLst>
                  <a:ext uri="{0D108BD9-81ED-4DB2-BD59-A6C34878D82A}">
                    <a16:rowId xmlns:a16="http://schemas.microsoft.com/office/drawing/2014/main" val="10008"/>
                  </a:ext>
                </a:extLst>
              </a:tr>
            </a:tbl>
          </a:graphicData>
        </a:graphic>
      </p:graphicFrame>
      <p:pic>
        <p:nvPicPr>
          <p:cNvPr id="494" name="Google Shape;494;p53"/>
          <p:cNvPicPr preferRelativeResize="0"/>
          <p:nvPr/>
        </p:nvPicPr>
        <p:blipFill rotWithShape="1">
          <a:blip r:embed="rId3">
            <a:alphaModFix/>
          </a:blip>
          <a:srcRect t="3989" b="75769"/>
          <a:stretch/>
        </p:blipFill>
        <p:spPr>
          <a:xfrm>
            <a:off x="1402768" y="3193551"/>
            <a:ext cx="1043033" cy="302800"/>
          </a:xfrm>
          <a:prstGeom prst="rect">
            <a:avLst/>
          </a:prstGeom>
          <a:noFill/>
          <a:ln>
            <a:noFill/>
          </a:ln>
        </p:spPr>
      </p:pic>
      <p:pic>
        <p:nvPicPr>
          <p:cNvPr id="495" name="Google Shape;495;p53"/>
          <p:cNvPicPr preferRelativeResize="0"/>
          <p:nvPr/>
        </p:nvPicPr>
        <p:blipFill rotWithShape="1">
          <a:blip r:embed="rId3">
            <a:alphaModFix/>
          </a:blip>
          <a:srcRect t="36076" b="41939"/>
          <a:stretch/>
        </p:blipFill>
        <p:spPr>
          <a:xfrm>
            <a:off x="1417734" y="3741603"/>
            <a:ext cx="1013100" cy="282900"/>
          </a:xfrm>
          <a:prstGeom prst="rect">
            <a:avLst/>
          </a:prstGeom>
          <a:noFill/>
          <a:ln>
            <a:noFill/>
          </a:ln>
        </p:spPr>
      </p:pic>
      <p:sp>
        <p:nvSpPr>
          <p:cNvPr id="496" name="Google Shape;496;p53"/>
          <p:cNvSpPr txBox="1">
            <a:spLocks noGrp="1"/>
          </p:cNvSpPr>
          <p:nvPr>
            <p:ph type="sldNum" idx="4294967295"/>
          </p:nvPr>
        </p:nvSpPr>
        <p:spPr>
          <a:xfrm>
            <a:off x="11675852" y="6466355"/>
            <a:ext cx="327200" cy="302800"/>
          </a:xfrm>
          <a:prstGeom prst="rect">
            <a:avLst/>
          </a:prstGeom>
          <a:noFill/>
          <a:ln>
            <a:noFill/>
          </a:ln>
        </p:spPr>
        <p:txBody>
          <a:bodyPr spcFirstLastPara="1" vert="horz" wrap="square" lIns="37633" tIns="37633" rIns="37633" bIns="37633" rtlCol="0" anchor="b" anchorCtr="0">
            <a:noAutofit/>
          </a:bodyPr>
          <a:lstStyle/>
          <a:p>
            <a:pPr algn="l">
              <a:buClr>
                <a:srgbClr val="000000"/>
              </a:buClr>
            </a:pPr>
            <a:fld id="{00000000-1234-1234-1234-123412341234}" type="slidenum">
              <a:rPr lang="en" sz="1333"/>
              <a:pPr algn="l">
                <a:buClr>
                  <a:srgbClr val="000000"/>
                </a:buClr>
              </a:pPr>
              <a:t>21</a:t>
            </a:fld>
            <a:endParaRPr sz="1333"/>
          </a:p>
        </p:txBody>
      </p:sp>
      <p:pic>
        <p:nvPicPr>
          <p:cNvPr id="497" name="Google Shape;497;p53"/>
          <p:cNvPicPr preferRelativeResize="0"/>
          <p:nvPr/>
        </p:nvPicPr>
        <p:blipFill rotWithShape="1">
          <a:blip r:embed="rId3">
            <a:alphaModFix/>
          </a:blip>
          <a:srcRect t="70371" b="9134"/>
          <a:stretch/>
        </p:blipFill>
        <p:spPr>
          <a:xfrm>
            <a:off x="1402768" y="1358133"/>
            <a:ext cx="1043033" cy="302800"/>
          </a:xfrm>
          <a:prstGeom prst="rect">
            <a:avLst/>
          </a:prstGeom>
          <a:noFill/>
          <a:ln>
            <a:noFill/>
          </a:ln>
        </p:spPr>
      </p:pic>
      <p:pic>
        <p:nvPicPr>
          <p:cNvPr id="498" name="Google Shape;498;p53"/>
          <p:cNvPicPr preferRelativeResize="0"/>
          <p:nvPr/>
        </p:nvPicPr>
        <p:blipFill rotWithShape="1">
          <a:blip r:embed="rId3">
            <a:alphaModFix/>
          </a:blip>
          <a:srcRect t="70371" b="9134"/>
          <a:stretch/>
        </p:blipFill>
        <p:spPr>
          <a:xfrm>
            <a:off x="1402768" y="2021800"/>
            <a:ext cx="1043033" cy="302800"/>
          </a:xfrm>
          <a:prstGeom prst="rect">
            <a:avLst/>
          </a:prstGeom>
          <a:noFill/>
          <a:ln>
            <a:noFill/>
          </a:ln>
        </p:spPr>
      </p:pic>
      <p:pic>
        <p:nvPicPr>
          <p:cNvPr id="499" name="Google Shape;499;p53"/>
          <p:cNvPicPr preferRelativeResize="0"/>
          <p:nvPr/>
        </p:nvPicPr>
        <p:blipFill rotWithShape="1">
          <a:blip r:embed="rId3">
            <a:alphaModFix/>
          </a:blip>
          <a:srcRect t="70371" b="9134"/>
          <a:stretch/>
        </p:blipFill>
        <p:spPr>
          <a:xfrm>
            <a:off x="1402768" y="2657133"/>
            <a:ext cx="1043033" cy="302800"/>
          </a:xfrm>
          <a:prstGeom prst="rect">
            <a:avLst/>
          </a:prstGeom>
          <a:noFill/>
          <a:ln>
            <a:noFill/>
          </a:ln>
        </p:spPr>
      </p:pic>
      <p:pic>
        <p:nvPicPr>
          <p:cNvPr id="500" name="Google Shape;500;p53"/>
          <p:cNvPicPr preferRelativeResize="0"/>
          <p:nvPr/>
        </p:nvPicPr>
        <p:blipFill rotWithShape="1">
          <a:blip r:embed="rId3">
            <a:alphaModFix/>
          </a:blip>
          <a:srcRect t="70371" b="9134"/>
          <a:stretch/>
        </p:blipFill>
        <p:spPr>
          <a:xfrm>
            <a:off x="1402768" y="4937467"/>
            <a:ext cx="1043033" cy="302800"/>
          </a:xfrm>
          <a:prstGeom prst="rect">
            <a:avLst/>
          </a:prstGeom>
          <a:noFill/>
          <a:ln>
            <a:noFill/>
          </a:ln>
        </p:spPr>
      </p:pic>
      <p:pic>
        <p:nvPicPr>
          <p:cNvPr id="501" name="Google Shape;501;p53"/>
          <p:cNvPicPr preferRelativeResize="0"/>
          <p:nvPr/>
        </p:nvPicPr>
        <p:blipFill rotWithShape="1">
          <a:blip r:embed="rId3">
            <a:alphaModFix/>
          </a:blip>
          <a:srcRect t="3989" b="75769"/>
          <a:stretch/>
        </p:blipFill>
        <p:spPr>
          <a:xfrm>
            <a:off x="1402768" y="4376628"/>
            <a:ext cx="1043033" cy="302800"/>
          </a:xfrm>
          <a:prstGeom prst="rect">
            <a:avLst/>
          </a:prstGeom>
          <a:noFill/>
          <a:ln>
            <a:noFill/>
          </a:ln>
        </p:spPr>
      </p:pic>
      <p:pic>
        <p:nvPicPr>
          <p:cNvPr id="502" name="Google Shape;502;p53"/>
          <p:cNvPicPr preferRelativeResize="0"/>
          <p:nvPr/>
        </p:nvPicPr>
        <p:blipFill rotWithShape="1">
          <a:blip r:embed="rId3">
            <a:alphaModFix/>
          </a:blip>
          <a:srcRect t="3989" b="75769"/>
          <a:stretch/>
        </p:blipFill>
        <p:spPr>
          <a:xfrm>
            <a:off x="1402768" y="5618895"/>
            <a:ext cx="1043033" cy="302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pic>
        <p:nvPicPr>
          <p:cNvPr id="507" name="Google Shape;507;p54"/>
          <p:cNvPicPr preferRelativeResize="0"/>
          <p:nvPr/>
        </p:nvPicPr>
        <p:blipFill>
          <a:blip r:embed="rId3">
            <a:alphaModFix/>
          </a:blip>
          <a:stretch>
            <a:fillRect/>
          </a:stretch>
        </p:blipFill>
        <p:spPr>
          <a:xfrm>
            <a:off x="0" y="0"/>
            <a:ext cx="12192000" cy="6994267"/>
          </a:xfrm>
          <a:prstGeom prst="rect">
            <a:avLst/>
          </a:prstGeom>
          <a:noFill/>
          <a:ln>
            <a:noFill/>
          </a:ln>
        </p:spPr>
      </p:pic>
      <p:sp>
        <p:nvSpPr>
          <p:cNvPr id="508" name="Google Shape;508;p54"/>
          <p:cNvSpPr txBox="1"/>
          <p:nvPr/>
        </p:nvSpPr>
        <p:spPr>
          <a:xfrm>
            <a:off x="1811533" y="2766867"/>
            <a:ext cx="7941600" cy="802800"/>
          </a:xfrm>
          <a:prstGeom prst="rect">
            <a:avLst/>
          </a:prstGeom>
          <a:solidFill>
            <a:schemeClr val="lt1"/>
          </a:solidFill>
          <a:ln>
            <a:noFill/>
          </a:ln>
        </p:spPr>
        <p:txBody>
          <a:bodyPr spcFirstLastPara="1" wrap="square" lIns="60933" tIns="60933" rIns="60933" bIns="60933" anchor="t" anchorCtr="0">
            <a:noAutofit/>
          </a:bodyPr>
          <a:lstStyle/>
          <a:p>
            <a:pPr algn="ctr">
              <a:buClr>
                <a:srgbClr val="FFFFFF"/>
              </a:buClr>
              <a:buSzPts val="2000"/>
            </a:pPr>
            <a:r>
              <a:rPr lang="en" sz="4800" b="1" i="1">
                <a:solidFill>
                  <a:schemeClr val="dk1"/>
                </a:solidFill>
                <a:latin typeface="Calibri"/>
                <a:ea typeface="Calibri"/>
                <a:cs typeface="Calibri"/>
                <a:sym typeface="Calibri"/>
              </a:rPr>
              <a:t>Thank You - Alpha Ori Team!</a:t>
            </a:r>
            <a:endParaRPr sz="4800" b="1" i="1">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5"/>
          <p:cNvSpPr txBox="1">
            <a:spLocks noGrp="1"/>
          </p:cNvSpPr>
          <p:nvPr>
            <p:ph type="title"/>
          </p:nvPr>
        </p:nvSpPr>
        <p:spPr>
          <a:xfrm>
            <a:off x="142867" y="-4"/>
            <a:ext cx="11906400" cy="740400"/>
          </a:xfrm>
          <a:prstGeom prst="rect">
            <a:avLst/>
          </a:prstGeom>
        </p:spPr>
        <p:txBody>
          <a:bodyPr spcFirstLastPara="1" vert="horz" wrap="square" lIns="91433" tIns="91433" rIns="91433" bIns="91433" rtlCol="0" anchor="b" anchorCtr="0">
            <a:noAutofit/>
          </a:bodyPr>
          <a:lstStyle/>
          <a:p>
            <a:r>
              <a:rPr lang="en"/>
              <a:t>AlphaOri Product Offerings</a:t>
            </a:r>
            <a:endParaRPr/>
          </a:p>
        </p:txBody>
      </p:sp>
      <p:pic>
        <p:nvPicPr>
          <p:cNvPr id="176" name="Google Shape;176;p35"/>
          <p:cNvPicPr preferRelativeResize="0"/>
          <p:nvPr/>
        </p:nvPicPr>
        <p:blipFill rotWithShape="1">
          <a:blip r:embed="rId3">
            <a:alphaModFix/>
          </a:blip>
          <a:srcRect/>
          <a:stretch/>
        </p:blipFill>
        <p:spPr>
          <a:xfrm>
            <a:off x="2118" y="2118"/>
            <a:ext cx="2117" cy="2117"/>
          </a:xfrm>
          <a:prstGeom prst="rect">
            <a:avLst/>
          </a:prstGeom>
          <a:noFill/>
          <a:ln>
            <a:noFill/>
          </a:ln>
        </p:spPr>
      </p:pic>
      <p:pic>
        <p:nvPicPr>
          <p:cNvPr id="177" name="Google Shape;177;p35"/>
          <p:cNvPicPr preferRelativeResize="0"/>
          <p:nvPr/>
        </p:nvPicPr>
        <p:blipFill rotWithShape="1">
          <a:blip r:embed="rId3">
            <a:alphaModFix/>
          </a:blip>
          <a:srcRect/>
          <a:stretch/>
        </p:blipFill>
        <p:spPr>
          <a:xfrm>
            <a:off x="2118" y="2118"/>
            <a:ext cx="2117" cy="2117"/>
          </a:xfrm>
          <a:prstGeom prst="rect">
            <a:avLst/>
          </a:prstGeom>
          <a:noFill/>
          <a:ln>
            <a:noFill/>
          </a:ln>
        </p:spPr>
      </p:pic>
      <p:grpSp>
        <p:nvGrpSpPr>
          <p:cNvPr id="178" name="Google Shape;178;p35"/>
          <p:cNvGrpSpPr/>
          <p:nvPr/>
        </p:nvGrpSpPr>
        <p:grpSpPr>
          <a:xfrm>
            <a:off x="4445566" y="1554981"/>
            <a:ext cx="3227861" cy="2338121"/>
            <a:chOff x="3562400" y="857950"/>
            <a:chExt cx="2089501" cy="1753591"/>
          </a:xfrm>
        </p:grpSpPr>
        <p:sp>
          <p:nvSpPr>
            <p:cNvPr id="179" name="Google Shape;179;p35"/>
            <p:cNvSpPr txBox="1"/>
            <p:nvPr/>
          </p:nvSpPr>
          <p:spPr>
            <a:xfrm>
              <a:off x="3562401" y="1583441"/>
              <a:ext cx="2089500" cy="10281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t" anchorCtr="0">
              <a:noAutofit/>
            </a:bodyPr>
            <a:lstStyle/>
            <a:p>
              <a:r>
                <a:rPr lang="en" sz="2267">
                  <a:solidFill>
                    <a:schemeClr val="lt2"/>
                  </a:solidFill>
                  <a:latin typeface="Avenir"/>
                  <a:ea typeface="Avenir"/>
                  <a:cs typeface="Avenir"/>
                  <a:sym typeface="Avenir"/>
                </a:rPr>
                <a:t>Software only app for commercial operations</a:t>
              </a:r>
              <a:endParaRPr sz="2267">
                <a:solidFill>
                  <a:schemeClr val="lt2"/>
                </a:solidFill>
                <a:latin typeface="Avenir"/>
                <a:ea typeface="Avenir"/>
                <a:cs typeface="Avenir"/>
                <a:sym typeface="Avenir"/>
              </a:endParaRPr>
            </a:p>
            <a:p>
              <a:pPr>
                <a:spcBef>
                  <a:spcPts val="1333"/>
                </a:spcBef>
              </a:pPr>
              <a:endParaRPr sz="2267">
                <a:solidFill>
                  <a:schemeClr val="lt2"/>
                </a:solidFill>
                <a:latin typeface="Avenir"/>
                <a:ea typeface="Avenir"/>
                <a:cs typeface="Avenir"/>
                <a:sym typeface="Avenir"/>
              </a:endParaRPr>
            </a:p>
            <a:p>
              <a:pPr>
                <a:spcBef>
                  <a:spcPts val="1333"/>
                </a:spcBef>
                <a:spcAft>
                  <a:spcPts val="1333"/>
                </a:spcAft>
              </a:pPr>
              <a:r>
                <a:rPr lang="en" sz="2267">
                  <a:solidFill>
                    <a:schemeClr val="lt2"/>
                  </a:solidFill>
                  <a:latin typeface="Avenir"/>
                  <a:ea typeface="Avenir"/>
                  <a:cs typeface="Avenir"/>
                  <a:sym typeface="Avenir"/>
                </a:rPr>
                <a:t>Maximises the TCE $$ as well as saves bunker when required </a:t>
              </a:r>
              <a:endParaRPr sz="2267">
                <a:solidFill>
                  <a:schemeClr val="lt2"/>
                </a:solidFill>
                <a:latin typeface="Avenir"/>
                <a:ea typeface="Avenir"/>
                <a:cs typeface="Avenir"/>
                <a:sym typeface="Avenir"/>
              </a:endParaRPr>
            </a:p>
          </p:txBody>
        </p:sp>
        <p:pic>
          <p:nvPicPr>
            <p:cNvPr id="180" name="Google Shape;180;p35"/>
            <p:cNvPicPr preferRelativeResize="0"/>
            <p:nvPr/>
          </p:nvPicPr>
          <p:blipFill>
            <a:blip r:embed="rId4">
              <a:alphaModFix/>
            </a:blip>
            <a:stretch>
              <a:fillRect/>
            </a:stretch>
          </p:blipFill>
          <p:spPr>
            <a:xfrm>
              <a:off x="3562400" y="857950"/>
              <a:ext cx="1746299" cy="577775"/>
            </a:xfrm>
            <a:prstGeom prst="rect">
              <a:avLst/>
            </a:prstGeom>
            <a:noFill/>
            <a:ln w="9525" cap="flat" cmpd="sng">
              <a:solidFill>
                <a:schemeClr val="dk1"/>
              </a:solidFill>
              <a:prstDash val="solid"/>
              <a:round/>
              <a:headEnd type="none" w="sm" len="sm"/>
              <a:tailEnd type="none" w="sm" len="sm"/>
            </a:ln>
          </p:spPr>
        </p:pic>
      </p:grpSp>
      <p:grpSp>
        <p:nvGrpSpPr>
          <p:cNvPr id="181" name="Google Shape;181;p35"/>
          <p:cNvGrpSpPr/>
          <p:nvPr/>
        </p:nvGrpSpPr>
        <p:grpSpPr>
          <a:xfrm>
            <a:off x="300496" y="1691036"/>
            <a:ext cx="3587445" cy="2263905"/>
            <a:chOff x="341500" y="1004819"/>
            <a:chExt cx="2460300" cy="1400931"/>
          </a:xfrm>
        </p:grpSpPr>
        <p:sp>
          <p:nvSpPr>
            <p:cNvPr id="182" name="Google Shape;182;p35"/>
            <p:cNvSpPr txBox="1"/>
            <p:nvPr/>
          </p:nvSpPr>
          <p:spPr>
            <a:xfrm>
              <a:off x="341500" y="1583450"/>
              <a:ext cx="2460300" cy="822300"/>
            </a:xfrm>
            <a:prstGeom prst="rect">
              <a:avLst/>
            </a:prstGeom>
            <a:noFill/>
            <a:ln>
              <a:noFill/>
            </a:ln>
          </p:spPr>
          <p:txBody>
            <a:bodyPr spcFirstLastPara="1" wrap="square" lIns="121900" tIns="121900" rIns="121900" bIns="121900" anchor="t" anchorCtr="0">
              <a:noAutofit/>
            </a:bodyPr>
            <a:lstStyle/>
            <a:p>
              <a:pPr>
                <a:spcBef>
                  <a:spcPts val="1333"/>
                </a:spcBef>
              </a:pPr>
              <a:r>
                <a:rPr lang="en" sz="2267">
                  <a:solidFill>
                    <a:schemeClr val="lt2"/>
                  </a:solidFill>
                  <a:latin typeface="Avenir"/>
                  <a:ea typeface="Avenir"/>
                  <a:cs typeface="Avenir"/>
                  <a:sym typeface="Avenir"/>
                </a:rPr>
                <a:t>IOT / Big Data Platform and applications</a:t>
              </a:r>
              <a:endParaRPr sz="2267">
                <a:solidFill>
                  <a:schemeClr val="lt2"/>
                </a:solidFill>
                <a:latin typeface="Avenir"/>
                <a:ea typeface="Avenir"/>
                <a:cs typeface="Avenir"/>
                <a:sym typeface="Avenir"/>
              </a:endParaRPr>
            </a:p>
            <a:p>
              <a:pPr>
                <a:spcBef>
                  <a:spcPts val="1333"/>
                </a:spcBef>
              </a:pPr>
              <a:r>
                <a:rPr lang="en" sz="2267">
                  <a:solidFill>
                    <a:schemeClr val="lt2"/>
                  </a:solidFill>
                  <a:latin typeface="Avenir"/>
                  <a:ea typeface="Avenir"/>
                  <a:cs typeface="Avenir"/>
                  <a:sym typeface="Avenir"/>
                </a:rPr>
                <a:t>Hardware &amp; Software installation</a:t>
              </a:r>
              <a:endParaRPr sz="2267">
                <a:solidFill>
                  <a:schemeClr val="lt2"/>
                </a:solidFill>
                <a:latin typeface="Avenir"/>
                <a:ea typeface="Avenir"/>
                <a:cs typeface="Avenir"/>
                <a:sym typeface="Avenir"/>
              </a:endParaRPr>
            </a:p>
            <a:p>
              <a:pPr>
                <a:spcBef>
                  <a:spcPts val="1333"/>
                </a:spcBef>
              </a:pPr>
              <a:r>
                <a:rPr lang="en" sz="2267">
                  <a:solidFill>
                    <a:schemeClr val="lt2"/>
                  </a:solidFill>
                  <a:latin typeface="Avenir"/>
                  <a:ea typeface="Avenir"/>
                  <a:cs typeface="Avenir"/>
                  <a:sym typeface="Avenir"/>
                </a:rPr>
                <a:t>Technical, Commercial and operator basis</a:t>
              </a:r>
              <a:endParaRPr sz="2267">
                <a:solidFill>
                  <a:schemeClr val="lt2"/>
                </a:solidFill>
                <a:latin typeface="Avenir"/>
                <a:ea typeface="Avenir"/>
                <a:cs typeface="Avenir"/>
                <a:sym typeface="Avenir"/>
              </a:endParaRPr>
            </a:p>
            <a:p>
              <a:pPr>
                <a:spcBef>
                  <a:spcPts val="1333"/>
                </a:spcBef>
                <a:spcAft>
                  <a:spcPts val="1333"/>
                </a:spcAft>
              </a:pPr>
              <a:endParaRPr sz="1733">
                <a:solidFill>
                  <a:schemeClr val="lt2"/>
                </a:solidFill>
                <a:latin typeface="Avenir"/>
                <a:ea typeface="Avenir"/>
                <a:cs typeface="Avenir"/>
                <a:sym typeface="Avenir"/>
              </a:endParaRPr>
            </a:p>
          </p:txBody>
        </p:sp>
        <p:pic>
          <p:nvPicPr>
            <p:cNvPr id="183" name="Google Shape;183;p35"/>
            <p:cNvPicPr preferRelativeResize="0"/>
            <p:nvPr/>
          </p:nvPicPr>
          <p:blipFill>
            <a:blip r:embed="rId5">
              <a:alphaModFix/>
            </a:blip>
            <a:stretch>
              <a:fillRect/>
            </a:stretch>
          </p:blipFill>
          <p:spPr>
            <a:xfrm>
              <a:off x="428257" y="1004819"/>
              <a:ext cx="1599281" cy="308168"/>
            </a:xfrm>
            <a:prstGeom prst="rect">
              <a:avLst/>
            </a:prstGeom>
            <a:noFill/>
            <a:ln>
              <a:noFill/>
            </a:ln>
          </p:spPr>
        </p:pic>
      </p:grpSp>
      <p:grpSp>
        <p:nvGrpSpPr>
          <p:cNvPr id="184" name="Google Shape;184;p35"/>
          <p:cNvGrpSpPr/>
          <p:nvPr/>
        </p:nvGrpSpPr>
        <p:grpSpPr>
          <a:xfrm>
            <a:off x="8534852" y="1554968"/>
            <a:ext cx="3095217" cy="2504533"/>
            <a:chOff x="6182388" y="857950"/>
            <a:chExt cx="2321413" cy="1878400"/>
          </a:xfrm>
        </p:grpSpPr>
        <p:sp>
          <p:nvSpPr>
            <p:cNvPr id="185" name="Google Shape;185;p35"/>
            <p:cNvSpPr txBox="1"/>
            <p:nvPr/>
          </p:nvSpPr>
          <p:spPr>
            <a:xfrm>
              <a:off x="6182400" y="1583449"/>
              <a:ext cx="2321400" cy="1152900"/>
            </a:xfrm>
            <a:prstGeom prst="rect">
              <a:avLst/>
            </a:prstGeom>
            <a:noFill/>
            <a:ln>
              <a:noFill/>
            </a:ln>
          </p:spPr>
          <p:txBody>
            <a:bodyPr spcFirstLastPara="1" wrap="square" lIns="121900" tIns="121900" rIns="121900" bIns="121900" anchor="t" anchorCtr="0">
              <a:noAutofit/>
            </a:bodyPr>
            <a:lstStyle/>
            <a:p>
              <a:r>
                <a:rPr lang="en" sz="2267">
                  <a:solidFill>
                    <a:schemeClr val="lt2"/>
                  </a:solidFill>
                  <a:latin typeface="Avenir"/>
                  <a:ea typeface="Avenir"/>
                  <a:cs typeface="Avenir"/>
                  <a:sym typeface="Avenir"/>
                </a:rPr>
                <a:t>ERP Software for ship management</a:t>
              </a:r>
              <a:endParaRPr sz="2267">
                <a:solidFill>
                  <a:schemeClr val="lt2"/>
                </a:solidFill>
                <a:latin typeface="Avenir"/>
                <a:ea typeface="Avenir"/>
                <a:cs typeface="Avenir"/>
                <a:sym typeface="Avenir"/>
              </a:endParaRPr>
            </a:p>
            <a:p>
              <a:pPr>
                <a:spcBef>
                  <a:spcPts val="1333"/>
                </a:spcBef>
              </a:pPr>
              <a:endParaRPr sz="2267">
                <a:solidFill>
                  <a:schemeClr val="lt2"/>
                </a:solidFill>
                <a:latin typeface="Avenir"/>
                <a:ea typeface="Avenir"/>
                <a:cs typeface="Avenir"/>
                <a:sym typeface="Avenir"/>
              </a:endParaRPr>
            </a:p>
            <a:p>
              <a:pPr>
                <a:spcBef>
                  <a:spcPts val="1333"/>
                </a:spcBef>
              </a:pPr>
              <a:r>
                <a:rPr lang="en" sz="2267">
                  <a:solidFill>
                    <a:schemeClr val="lt2"/>
                  </a:solidFill>
                  <a:latin typeface="Avenir"/>
                  <a:ea typeface="Avenir"/>
                  <a:cs typeface="Avenir"/>
                  <a:sym typeface="Avenir"/>
                </a:rPr>
                <a:t>Built on </a:t>
              </a:r>
              <a:r>
                <a:rPr lang="en" sz="2267" i="1">
                  <a:solidFill>
                    <a:schemeClr val="lt2"/>
                  </a:solidFill>
                  <a:latin typeface="Avenir"/>
                  <a:ea typeface="Avenir"/>
                  <a:cs typeface="Avenir"/>
                  <a:sym typeface="Avenir"/>
                </a:rPr>
                <a:t>Future Proof</a:t>
              </a:r>
              <a:r>
                <a:rPr lang="en" sz="2267">
                  <a:solidFill>
                    <a:schemeClr val="lt2"/>
                  </a:solidFill>
                  <a:latin typeface="Avenir"/>
                  <a:ea typeface="Avenir"/>
                  <a:cs typeface="Avenir"/>
                  <a:sym typeface="Avenir"/>
                </a:rPr>
                <a:t> Microsoft BC Platform</a:t>
              </a:r>
              <a:endParaRPr sz="2267">
                <a:solidFill>
                  <a:schemeClr val="lt2"/>
                </a:solidFill>
                <a:latin typeface="Avenir"/>
                <a:ea typeface="Avenir"/>
                <a:cs typeface="Avenir"/>
                <a:sym typeface="Avenir"/>
              </a:endParaRPr>
            </a:p>
            <a:p>
              <a:pPr marL="609585">
                <a:spcBef>
                  <a:spcPts val="1333"/>
                </a:spcBef>
                <a:spcAft>
                  <a:spcPts val="1333"/>
                </a:spcAft>
              </a:pPr>
              <a:endParaRPr sz="1733">
                <a:solidFill>
                  <a:schemeClr val="lt2"/>
                </a:solidFill>
                <a:latin typeface="Avenir"/>
                <a:ea typeface="Avenir"/>
                <a:cs typeface="Avenir"/>
                <a:sym typeface="Avenir"/>
              </a:endParaRPr>
            </a:p>
          </p:txBody>
        </p:sp>
        <p:grpSp>
          <p:nvGrpSpPr>
            <p:cNvPr id="186" name="Google Shape;186;p35"/>
            <p:cNvGrpSpPr/>
            <p:nvPr/>
          </p:nvGrpSpPr>
          <p:grpSpPr>
            <a:xfrm>
              <a:off x="6182388" y="857950"/>
              <a:ext cx="2179563" cy="577775"/>
              <a:chOff x="6414413" y="1095775"/>
              <a:chExt cx="2179563" cy="577775"/>
            </a:xfrm>
          </p:grpSpPr>
          <p:pic>
            <p:nvPicPr>
              <p:cNvPr id="187" name="Google Shape;187;p35"/>
              <p:cNvPicPr preferRelativeResize="0"/>
              <p:nvPr/>
            </p:nvPicPr>
            <p:blipFill>
              <a:blip r:embed="rId6">
                <a:alphaModFix/>
              </a:blip>
              <a:stretch>
                <a:fillRect/>
              </a:stretch>
            </p:blipFill>
            <p:spPr>
              <a:xfrm>
                <a:off x="6414413" y="1095775"/>
                <a:ext cx="577775" cy="577775"/>
              </a:xfrm>
              <a:prstGeom prst="rect">
                <a:avLst/>
              </a:prstGeom>
              <a:noFill/>
              <a:ln>
                <a:noFill/>
              </a:ln>
            </p:spPr>
          </p:pic>
          <p:pic>
            <p:nvPicPr>
              <p:cNvPr id="188" name="Google Shape;188;p35"/>
              <p:cNvPicPr preferRelativeResize="0"/>
              <p:nvPr/>
            </p:nvPicPr>
            <p:blipFill>
              <a:blip r:embed="rId7">
                <a:alphaModFix/>
              </a:blip>
              <a:stretch>
                <a:fillRect/>
              </a:stretch>
            </p:blipFill>
            <p:spPr>
              <a:xfrm>
                <a:off x="7078550" y="1308337"/>
                <a:ext cx="1515426" cy="152650"/>
              </a:xfrm>
              <a:prstGeom prst="rect">
                <a:avLst/>
              </a:prstGeom>
              <a:noFill/>
              <a:ln>
                <a:noFill/>
              </a:ln>
            </p:spPr>
          </p:pic>
        </p:grpSp>
      </p:grpSp>
      <p:cxnSp>
        <p:nvCxnSpPr>
          <p:cNvPr id="189" name="Google Shape;189;p35"/>
          <p:cNvCxnSpPr/>
          <p:nvPr/>
        </p:nvCxnSpPr>
        <p:spPr>
          <a:xfrm>
            <a:off x="3887933" y="1086667"/>
            <a:ext cx="27200" cy="4192400"/>
          </a:xfrm>
          <a:prstGeom prst="straightConnector1">
            <a:avLst/>
          </a:prstGeom>
          <a:noFill/>
          <a:ln w="9525" cap="flat" cmpd="sng">
            <a:solidFill>
              <a:schemeClr val="dk2"/>
            </a:solidFill>
            <a:prstDash val="solid"/>
            <a:round/>
            <a:headEnd type="none" w="med" len="med"/>
            <a:tailEnd type="none" w="med" len="med"/>
          </a:ln>
        </p:spPr>
      </p:cxnSp>
      <p:cxnSp>
        <p:nvCxnSpPr>
          <p:cNvPr id="190" name="Google Shape;190;p35"/>
          <p:cNvCxnSpPr/>
          <p:nvPr/>
        </p:nvCxnSpPr>
        <p:spPr>
          <a:xfrm>
            <a:off x="8090551" y="1028000"/>
            <a:ext cx="27200" cy="41924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6"/>
          <p:cNvSpPr txBox="1">
            <a:spLocks noGrp="1"/>
          </p:cNvSpPr>
          <p:nvPr>
            <p:ph type="title"/>
          </p:nvPr>
        </p:nvSpPr>
        <p:spPr>
          <a:xfrm>
            <a:off x="2088367" y="144300"/>
            <a:ext cx="9989600" cy="654000"/>
          </a:xfrm>
          <a:prstGeom prst="rect">
            <a:avLst/>
          </a:prstGeom>
        </p:spPr>
        <p:txBody>
          <a:bodyPr spcFirstLastPara="1" vert="horz" wrap="square" lIns="91433" tIns="91433" rIns="91433" bIns="91433" rtlCol="0" anchor="b" anchorCtr="0">
            <a:noAutofit/>
          </a:bodyPr>
          <a:lstStyle/>
          <a:p>
            <a:r>
              <a:rPr lang="en" sz="3733"/>
              <a:t>3 Key </a:t>
            </a:r>
            <a:r>
              <a:rPr lang="en" b="1">
                <a:solidFill>
                  <a:srgbClr val="FFFF00"/>
                </a:solidFill>
                <a:latin typeface="Arial"/>
                <a:ea typeface="Arial"/>
                <a:cs typeface="Arial"/>
                <a:sym typeface="Arial"/>
              </a:rPr>
              <a:t>AUTOMATED REAL TIME</a:t>
            </a:r>
            <a:r>
              <a:rPr lang="en" sz="3733"/>
              <a:t> Value Adds</a:t>
            </a:r>
            <a:endParaRPr sz="4800"/>
          </a:p>
        </p:txBody>
      </p:sp>
      <p:pic>
        <p:nvPicPr>
          <p:cNvPr id="196" name="Google Shape;196;p36"/>
          <p:cNvPicPr preferRelativeResize="0"/>
          <p:nvPr/>
        </p:nvPicPr>
        <p:blipFill rotWithShape="1">
          <a:blip r:embed="rId3">
            <a:alphaModFix/>
          </a:blip>
          <a:srcRect/>
          <a:stretch/>
        </p:blipFill>
        <p:spPr>
          <a:xfrm>
            <a:off x="119067" y="291167"/>
            <a:ext cx="1869535" cy="360267"/>
          </a:xfrm>
          <a:prstGeom prst="rect">
            <a:avLst/>
          </a:prstGeom>
          <a:noFill/>
          <a:ln>
            <a:noFill/>
          </a:ln>
        </p:spPr>
      </p:pic>
      <p:grpSp>
        <p:nvGrpSpPr>
          <p:cNvPr id="197" name="Google Shape;197;p36"/>
          <p:cNvGrpSpPr/>
          <p:nvPr/>
        </p:nvGrpSpPr>
        <p:grpSpPr>
          <a:xfrm>
            <a:off x="545768" y="923966"/>
            <a:ext cx="11226413" cy="1640239"/>
            <a:chOff x="1593000" y="2322568"/>
            <a:chExt cx="5957975" cy="643500"/>
          </a:xfrm>
        </p:grpSpPr>
        <p:sp>
          <p:nvSpPr>
            <p:cNvPr id="198" name="Google Shape;198;p36"/>
            <p:cNvSpPr/>
            <p:nvPr/>
          </p:nvSpPr>
          <p:spPr>
            <a:xfrm>
              <a:off x="3728375" y="2322568"/>
              <a:ext cx="3822600" cy="643500"/>
            </a:xfrm>
            <a:prstGeom prst="rect">
              <a:avLst/>
            </a:prstGeom>
            <a:solidFill>
              <a:srgbClr val="3B414A"/>
            </a:solidFill>
            <a:ln>
              <a:noFill/>
            </a:ln>
          </p:spPr>
          <p:txBody>
            <a:bodyPr spcFirstLastPara="1" wrap="square" lIns="121900" tIns="121900" rIns="121900" bIns="121900" anchor="ctr" anchorCtr="0">
              <a:noAutofit/>
            </a:bodyPr>
            <a:lstStyle/>
            <a:p>
              <a:endParaRPr sz="2400">
                <a:latin typeface="Avenir"/>
                <a:ea typeface="Avenir"/>
                <a:cs typeface="Avenir"/>
                <a:sym typeface="Avenir"/>
              </a:endParaRPr>
            </a:p>
          </p:txBody>
        </p:sp>
        <p:sp>
          <p:nvSpPr>
            <p:cNvPr id="199" name="Google Shape;199;p36"/>
            <p:cNvSpPr/>
            <p:nvPr/>
          </p:nvSpPr>
          <p:spPr>
            <a:xfrm flipH="1">
              <a:off x="2282929" y="2322568"/>
              <a:ext cx="1617900" cy="642600"/>
            </a:xfrm>
            <a:prstGeom prst="rect">
              <a:avLst/>
            </a:prstGeom>
            <a:solidFill>
              <a:srgbClr val="6AA84F"/>
            </a:solidFill>
            <a:ln>
              <a:noFill/>
            </a:ln>
          </p:spPr>
          <p:txBody>
            <a:bodyPr spcFirstLastPara="1" wrap="square" lIns="121900" tIns="121900" rIns="121900" bIns="121900" anchor="ctr" anchorCtr="0">
              <a:noAutofit/>
            </a:bodyPr>
            <a:lstStyle/>
            <a:p>
              <a:endParaRPr sz="2400">
                <a:latin typeface="Avenir"/>
                <a:ea typeface="Avenir"/>
                <a:cs typeface="Avenir"/>
                <a:sym typeface="Avenir"/>
              </a:endParaRPr>
            </a:p>
          </p:txBody>
        </p:sp>
        <p:sp>
          <p:nvSpPr>
            <p:cNvPr id="200" name="Google Shape;200;p36"/>
            <p:cNvSpPr/>
            <p:nvPr/>
          </p:nvSpPr>
          <p:spPr>
            <a:xfrm>
              <a:off x="1593000" y="2322568"/>
              <a:ext cx="690000" cy="642300"/>
            </a:xfrm>
            <a:prstGeom prst="rect">
              <a:avLst/>
            </a:prstGeom>
            <a:solidFill>
              <a:schemeClr val="accent6"/>
            </a:solidFill>
            <a:ln>
              <a:noFill/>
            </a:ln>
            <a:effectLst>
              <a:outerShdw blurRad="71438" dist="28575" algn="bl" rotWithShape="0">
                <a:srgbClr val="000000">
                  <a:alpha val="17000"/>
                </a:srgbClr>
              </a:outerShdw>
            </a:effectLst>
          </p:spPr>
          <p:txBody>
            <a:bodyPr spcFirstLastPara="1" wrap="square" lIns="121900" tIns="121900" rIns="121900" bIns="121900" anchor="ctr" anchorCtr="0">
              <a:noAutofit/>
            </a:bodyPr>
            <a:lstStyle/>
            <a:p>
              <a:pPr algn="ctr">
                <a:spcBef>
                  <a:spcPts val="1333"/>
                </a:spcBef>
                <a:buClr>
                  <a:schemeClr val="dk1"/>
                </a:buClr>
                <a:buSzPts val="1100"/>
              </a:pPr>
              <a:r>
                <a:rPr lang="en" sz="3467" b="1">
                  <a:solidFill>
                    <a:srgbClr val="DFFFF0"/>
                  </a:solidFill>
                </a:rPr>
                <a:t>A</a:t>
              </a:r>
              <a:endParaRPr sz="3467" b="1">
                <a:solidFill>
                  <a:srgbClr val="DFFFF0"/>
                </a:solidFill>
              </a:endParaRPr>
            </a:p>
            <a:p>
              <a:endParaRPr sz="2400">
                <a:latin typeface="Avenir"/>
                <a:ea typeface="Avenir"/>
                <a:cs typeface="Avenir"/>
                <a:sym typeface="Avenir"/>
              </a:endParaRPr>
            </a:p>
          </p:txBody>
        </p:sp>
        <p:sp>
          <p:nvSpPr>
            <p:cNvPr id="201" name="Google Shape;201;p36"/>
            <p:cNvSpPr/>
            <p:nvPr/>
          </p:nvSpPr>
          <p:spPr>
            <a:xfrm>
              <a:off x="4333110" y="2323745"/>
              <a:ext cx="3151500" cy="642300"/>
            </a:xfrm>
            <a:prstGeom prst="rect">
              <a:avLst/>
            </a:prstGeom>
            <a:noFill/>
            <a:ln>
              <a:noFill/>
            </a:ln>
          </p:spPr>
          <p:txBody>
            <a:bodyPr spcFirstLastPara="1" wrap="square" lIns="121900" tIns="121900" rIns="121900" bIns="121900" anchor="ctr" anchorCtr="0">
              <a:noAutofit/>
            </a:bodyPr>
            <a:lstStyle/>
            <a:p>
              <a:pPr marL="609585" indent="-431789">
                <a:lnSpc>
                  <a:spcPct val="150000"/>
                </a:lnSpc>
                <a:buClr>
                  <a:srgbClr val="CBEEFD"/>
                </a:buClr>
                <a:buSzPts val="1500"/>
                <a:buFont typeface="Avenir"/>
                <a:buChar char="●"/>
              </a:pPr>
              <a:r>
                <a:rPr lang="en" sz="2000">
                  <a:solidFill>
                    <a:srgbClr val="CBEEFD"/>
                  </a:solidFill>
                  <a:latin typeface="Avenir"/>
                  <a:ea typeface="Avenir"/>
                  <a:cs typeface="Avenir"/>
                  <a:sym typeface="Avenir"/>
                </a:rPr>
                <a:t>Live Mobile App</a:t>
              </a:r>
              <a:endParaRPr sz="2000">
                <a:solidFill>
                  <a:srgbClr val="CBEEFD"/>
                </a:solidFill>
                <a:latin typeface="Avenir"/>
                <a:ea typeface="Avenir"/>
                <a:cs typeface="Avenir"/>
                <a:sym typeface="Avenir"/>
              </a:endParaRPr>
            </a:p>
            <a:p>
              <a:pPr marL="609585" indent="-431789">
                <a:lnSpc>
                  <a:spcPct val="150000"/>
                </a:lnSpc>
                <a:buClr>
                  <a:srgbClr val="CBEEFD"/>
                </a:buClr>
                <a:buSzPts val="1500"/>
                <a:buFont typeface="Roboto"/>
                <a:buChar char="●"/>
              </a:pPr>
              <a:r>
                <a:rPr lang="en" sz="2000">
                  <a:solidFill>
                    <a:srgbClr val="CBEEFD"/>
                  </a:solidFill>
                  <a:latin typeface="Avenir"/>
                  <a:ea typeface="Avenir"/>
                  <a:cs typeface="Avenir"/>
                  <a:sym typeface="Avenir"/>
                </a:rPr>
                <a:t>Live CP Dashboard</a:t>
              </a:r>
              <a:endParaRPr sz="2000">
                <a:solidFill>
                  <a:srgbClr val="CBEEFD"/>
                </a:solidFill>
                <a:latin typeface="Avenir"/>
                <a:ea typeface="Avenir"/>
                <a:cs typeface="Avenir"/>
                <a:sym typeface="Avenir"/>
              </a:endParaRPr>
            </a:p>
            <a:p>
              <a:pPr marL="609585" indent="-431789">
                <a:lnSpc>
                  <a:spcPct val="150000"/>
                </a:lnSpc>
                <a:buClr>
                  <a:srgbClr val="CBEEFD"/>
                </a:buClr>
                <a:buSzPts val="1500"/>
                <a:buFont typeface="Avenir"/>
                <a:buChar char="●"/>
              </a:pPr>
              <a:r>
                <a:rPr lang="en" sz="2000">
                  <a:solidFill>
                    <a:srgbClr val="CBEEFD"/>
                  </a:solidFill>
                  <a:latin typeface="Avenir"/>
                  <a:ea typeface="Avenir"/>
                  <a:cs typeface="Avenir"/>
                  <a:sym typeface="Avenir"/>
                </a:rPr>
                <a:t>Live Hull Performance</a:t>
              </a:r>
              <a:endParaRPr sz="2000">
                <a:solidFill>
                  <a:srgbClr val="CBEEFD"/>
                </a:solidFill>
                <a:latin typeface="Avenir"/>
                <a:ea typeface="Avenir"/>
                <a:cs typeface="Avenir"/>
                <a:sym typeface="Avenir"/>
              </a:endParaRPr>
            </a:p>
          </p:txBody>
        </p:sp>
      </p:grpSp>
      <p:sp>
        <p:nvSpPr>
          <p:cNvPr id="202" name="Google Shape;202;p36"/>
          <p:cNvSpPr/>
          <p:nvPr/>
        </p:nvSpPr>
        <p:spPr>
          <a:xfrm rot="-5400000">
            <a:off x="3671918" y="518817"/>
            <a:ext cx="1637900" cy="2448267"/>
          </a:xfrm>
          <a:prstGeom prst="flowChartOffpageConnector">
            <a:avLst/>
          </a:prstGeom>
          <a:solidFill>
            <a:srgbClr val="6AA84F"/>
          </a:solidFill>
          <a:ln>
            <a:noFill/>
          </a:ln>
        </p:spPr>
        <p:txBody>
          <a:bodyPr spcFirstLastPara="1" wrap="square" lIns="121900" tIns="121900" rIns="121900" bIns="121900" anchor="ctr" anchorCtr="0">
            <a:noAutofit/>
          </a:bodyPr>
          <a:lstStyle/>
          <a:p>
            <a:endParaRPr sz="2400">
              <a:latin typeface="Avenir"/>
              <a:ea typeface="Avenir"/>
              <a:cs typeface="Avenir"/>
              <a:sym typeface="Avenir"/>
            </a:endParaRPr>
          </a:p>
        </p:txBody>
      </p:sp>
      <p:sp>
        <p:nvSpPr>
          <p:cNvPr id="203" name="Google Shape;203;p36"/>
          <p:cNvSpPr/>
          <p:nvPr/>
        </p:nvSpPr>
        <p:spPr>
          <a:xfrm>
            <a:off x="1988600" y="1244267"/>
            <a:ext cx="3618800" cy="956000"/>
          </a:xfrm>
          <a:prstGeom prst="rect">
            <a:avLst/>
          </a:prstGeom>
          <a:noFill/>
          <a:ln>
            <a:noFill/>
          </a:ln>
        </p:spPr>
        <p:txBody>
          <a:bodyPr spcFirstLastPara="1" wrap="square" lIns="121900" tIns="121900" rIns="121900" bIns="121900" anchor="ctr" anchorCtr="0">
            <a:noAutofit/>
          </a:bodyPr>
          <a:lstStyle/>
          <a:p>
            <a:r>
              <a:rPr lang="en" sz="2400" b="1">
                <a:solidFill>
                  <a:srgbClr val="FFFF00"/>
                </a:solidFill>
              </a:rPr>
              <a:t>REAL TIME</a:t>
            </a:r>
            <a:r>
              <a:rPr lang="en" sz="2400" b="1">
                <a:solidFill>
                  <a:schemeClr val="lt1"/>
                </a:solidFill>
              </a:rPr>
              <a:t> PERFORMANCE MONITORING</a:t>
            </a:r>
            <a:endParaRPr sz="2400" b="1">
              <a:solidFill>
                <a:schemeClr val="lt1"/>
              </a:solidFill>
            </a:endParaRPr>
          </a:p>
        </p:txBody>
      </p:sp>
      <p:grpSp>
        <p:nvGrpSpPr>
          <p:cNvPr id="204" name="Google Shape;204;p36"/>
          <p:cNvGrpSpPr/>
          <p:nvPr/>
        </p:nvGrpSpPr>
        <p:grpSpPr>
          <a:xfrm>
            <a:off x="545781" y="2646264"/>
            <a:ext cx="11199280" cy="1727485"/>
            <a:chOff x="1579866" y="2322568"/>
            <a:chExt cx="5971109" cy="645516"/>
          </a:xfrm>
        </p:grpSpPr>
        <p:sp>
          <p:nvSpPr>
            <p:cNvPr id="205" name="Google Shape;205;p36"/>
            <p:cNvSpPr/>
            <p:nvPr/>
          </p:nvSpPr>
          <p:spPr>
            <a:xfrm>
              <a:off x="3728375" y="2322568"/>
              <a:ext cx="3822600" cy="643500"/>
            </a:xfrm>
            <a:prstGeom prst="rect">
              <a:avLst/>
            </a:prstGeom>
            <a:solidFill>
              <a:srgbClr val="3B414A"/>
            </a:solidFill>
            <a:ln>
              <a:noFill/>
            </a:ln>
          </p:spPr>
          <p:txBody>
            <a:bodyPr spcFirstLastPara="1" wrap="square" lIns="121900" tIns="121900" rIns="121900" bIns="121900" anchor="ctr" anchorCtr="0">
              <a:noAutofit/>
            </a:bodyPr>
            <a:lstStyle/>
            <a:p>
              <a:pPr marL="609585" indent="-423323">
                <a:buSzPts val="1400"/>
                <a:buFont typeface="Avenir"/>
                <a:buChar char="●"/>
              </a:pPr>
              <a:endParaRPr sz="2400">
                <a:latin typeface="Avenir"/>
                <a:ea typeface="Avenir"/>
                <a:cs typeface="Avenir"/>
                <a:sym typeface="Avenir"/>
              </a:endParaRPr>
            </a:p>
          </p:txBody>
        </p:sp>
        <p:sp>
          <p:nvSpPr>
            <p:cNvPr id="206" name="Google Shape;206;p36"/>
            <p:cNvSpPr/>
            <p:nvPr/>
          </p:nvSpPr>
          <p:spPr>
            <a:xfrm flipH="1">
              <a:off x="2269675" y="2322569"/>
              <a:ext cx="1600500" cy="642600"/>
            </a:xfrm>
            <a:prstGeom prst="rect">
              <a:avLst/>
            </a:prstGeom>
            <a:solidFill>
              <a:srgbClr val="674EA7"/>
            </a:solidFill>
            <a:ln>
              <a:noFill/>
            </a:ln>
          </p:spPr>
          <p:txBody>
            <a:bodyPr spcFirstLastPara="1" wrap="square" lIns="121900" tIns="121900" rIns="121900" bIns="121900" anchor="ctr" anchorCtr="0">
              <a:noAutofit/>
            </a:bodyPr>
            <a:lstStyle/>
            <a:p>
              <a:endParaRPr sz="2400">
                <a:latin typeface="Avenir"/>
                <a:ea typeface="Avenir"/>
                <a:cs typeface="Avenir"/>
                <a:sym typeface="Avenir"/>
              </a:endParaRPr>
            </a:p>
          </p:txBody>
        </p:sp>
        <p:sp>
          <p:nvSpPr>
            <p:cNvPr id="207" name="Google Shape;207;p36"/>
            <p:cNvSpPr/>
            <p:nvPr/>
          </p:nvSpPr>
          <p:spPr>
            <a:xfrm rot="-5400000">
              <a:off x="3369822" y="2038464"/>
              <a:ext cx="643354" cy="1211698"/>
            </a:xfrm>
            <a:prstGeom prst="flowChartOffpageConnector">
              <a:avLst/>
            </a:prstGeom>
            <a:solidFill>
              <a:srgbClr val="674EA7"/>
            </a:solidFill>
            <a:ln>
              <a:noFill/>
            </a:ln>
          </p:spPr>
          <p:txBody>
            <a:bodyPr spcFirstLastPara="1" wrap="square" lIns="121900" tIns="121900" rIns="121900" bIns="121900" anchor="ctr" anchorCtr="0">
              <a:noAutofit/>
            </a:bodyPr>
            <a:lstStyle/>
            <a:p>
              <a:endParaRPr sz="2400">
                <a:latin typeface="Avenir"/>
                <a:ea typeface="Avenir"/>
                <a:cs typeface="Avenir"/>
                <a:sym typeface="Avenir"/>
              </a:endParaRPr>
            </a:p>
          </p:txBody>
        </p:sp>
        <p:sp>
          <p:nvSpPr>
            <p:cNvPr id="208" name="Google Shape;208;p36"/>
            <p:cNvSpPr/>
            <p:nvPr/>
          </p:nvSpPr>
          <p:spPr>
            <a:xfrm>
              <a:off x="2330578" y="2399944"/>
              <a:ext cx="1872900" cy="495900"/>
            </a:xfrm>
            <a:prstGeom prst="rect">
              <a:avLst/>
            </a:prstGeom>
            <a:noFill/>
            <a:ln>
              <a:noFill/>
            </a:ln>
          </p:spPr>
          <p:txBody>
            <a:bodyPr spcFirstLastPara="1" wrap="square" lIns="121900" tIns="121900" rIns="121900" bIns="121900" anchor="ctr" anchorCtr="0">
              <a:noAutofit/>
            </a:bodyPr>
            <a:lstStyle/>
            <a:p>
              <a:pPr>
                <a:buClr>
                  <a:schemeClr val="dk1"/>
                </a:buClr>
                <a:buSzPts val="1100"/>
              </a:pPr>
              <a:r>
                <a:rPr lang="en" sz="2400" b="1">
                  <a:solidFill>
                    <a:srgbClr val="FFFF00"/>
                  </a:solidFill>
                </a:rPr>
                <a:t>REAL TIME </a:t>
              </a:r>
              <a:r>
                <a:rPr lang="en" sz="2400" b="1">
                  <a:solidFill>
                    <a:schemeClr val="lt1"/>
                  </a:solidFill>
                </a:rPr>
                <a:t>PERFORMANCE ENHANCEMENT</a:t>
              </a:r>
              <a:endParaRPr sz="2400" b="1">
                <a:solidFill>
                  <a:schemeClr val="lt1"/>
                </a:solidFill>
              </a:endParaRPr>
            </a:p>
          </p:txBody>
        </p:sp>
        <p:sp>
          <p:nvSpPr>
            <p:cNvPr id="209" name="Google Shape;209;p36"/>
            <p:cNvSpPr/>
            <p:nvPr/>
          </p:nvSpPr>
          <p:spPr>
            <a:xfrm>
              <a:off x="1579866" y="2325483"/>
              <a:ext cx="690000" cy="642600"/>
            </a:xfrm>
            <a:prstGeom prst="rect">
              <a:avLst/>
            </a:prstGeom>
            <a:solidFill>
              <a:srgbClr val="674EA7"/>
            </a:solidFill>
            <a:ln>
              <a:noFill/>
            </a:ln>
            <a:effectLst>
              <a:outerShdw blurRad="57150" dist="19050" algn="bl" rotWithShape="0">
                <a:srgbClr val="000000">
                  <a:alpha val="25000"/>
                </a:srgbClr>
              </a:outerShdw>
            </a:effectLst>
          </p:spPr>
          <p:txBody>
            <a:bodyPr spcFirstLastPara="1" wrap="square" lIns="121900" tIns="121900" rIns="121900" bIns="121900" anchor="ctr" anchorCtr="0">
              <a:noAutofit/>
            </a:bodyPr>
            <a:lstStyle/>
            <a:p>
              <a:pPr algn="ctr"/>
              <a:r>
                <a:rPr lang="en" sz="3467" b="1">
                  <a:solidFill>
                    <a:srgbClr val="EAD1DC"/>
                  </a:solidFill>
                </a:rPr>
                <a:t>B</a:t>
              </a:r>
              <a:endParaRPr sz="3467" b="1">
                <a:solidFill>
                  <a:srgbClr val="EAD1DC"/>
                </a:solidFill>
              </a:endParaRPr>
            </a:p>
          </p:txBody>
        </p:sp>
      </p:grpSp>
      <p:sp>
        <p:nvSpPr>
          <p:cNvPr id="210" name="Google Shape;210;p36"/>
          <p:cNvSpPr/>
          <p:nvPr/>
        </p:nvSpPr>
        <p:spPr>
          <a:xfrm>
            <a:off x="5642629" y="2646248"/>
            <a:ext cx="6103704" cy="1722000"/>
          </a:xfrm>
          <a:prstGeom prst="rect">
            <a:avLst/>
          </a:prstGeom>
          <a:noFill/>
          <a:ln>
            <a:noFill/>
          </a:ln>
        </p:spPr>
        <p:txBody>
          <a:bodyPr spcFirstLastPara="1" wrap="square" lIns="121900" tIns="121900" rIns="121900" bIns="121900" anchor="ctr" anchorCtr="0">
            <a:noAutofit/>
          </a:bodyPr>
          <a:lstStyle/>
          <a:p>
            <a:pPr marL="609585" indent="-440256">
              <a:lnSpc>
                <a:spcPct val="150000"/>
              </a:lnSpc>
              <a:buClr>
                <a:srgbClr val="CBEEFD"/>
              </a:buClr>
              <a:buSzPts val="1600"/>
              <a:buFont typeface="Avenir"/>
              <a:buChar char="●"/>
            </a:pPr>
            <a:r>
              <a:rPr lang="en" sz="2133">
                <a:solidFill>
                  <a:srgbClr val="CBEEFD"/>
                </a:solidFill>
                <a:latin typeface="Avenir"/>
                <a:ea typeface="Avenir"/>
                <a:cs typeface="Avenir"/>
                <a:sym typeface="Avenir"/>
              </a:rPr>
              <a:t>Fuel Optimization</a:t>
            </a:r>
            <a:endParaRPr sz="2133">
              <a:solidFill>
                <a:srgbClr val="CBEEFD"/>
              </a:solidFill>
              <a:latin typeface="Avenir"/>
              <a:ea typeface="Avenir"/>
              <a:cs typeface="Avenir"/>
              <a:sym typeface="Avenir"/>
            </a:endParaRPr>
          </a:p>
          <a:p>
            <a:pPr marL="609585" indent="-440256">
              <a:lnSpc>
                <a:spcPct val="150000"/>
              </a:lnSpc>
              <a:buClr>
                <a:srgbClr val="CBEEFD"/>
              </a:buClr>
              <a:buSzPts val="1600"/>
              <a:buFont typeface="Roboto"/>
              <a:buChar char="●"/>
            </a:pPr>
            <a:r>
              <a:rPr lang="en" sz="2133">
                <a:solidFill>
                  <a:srgbClr val="CBEEFD"/>
                </a:solidFill>
                <a:latin typeface="Avenir"/>
                <a:ea typeface="Avenir"/>
                <a:cs typeface="Avenir"/>
                <a:sym typeface="Avenir"/>
              </a:rPr>
              <a:t>Predictive Maintenance </a:t>
            </a:r>
            <a:endParaRPr sz="2133">
              <a:solidFill>
                <a:srgbClr val="CBEEFD"/>
              </a:solidFill>
              <a:latin typeface="Avenir"/>
              <a:ea typeface="Avenir"/>
              <a:cs typeface="Avenir"/>
              <a:sym typeface="Avenir"/>
            </a:endParaRPr>
          </a:p>
        </p:txBody>
      </p:sp>
      <p:grpSp>
        <p:nvGrpSpPr>
          <p:cNvPr id="211" name="Google Shape;211;p36"/>
          <p:cNvGrpSpPr/>
          <p:nvPr/>
        </p:nvGrpSpPr>
        <p:grpSpPr>
          <a:xfrm>
            <a:off x="545538" y="4465934"/>
            <a:ext cx="11226413" cy="1722100"/>
            <a:chOff x="1593000" y="2322565"/>
            <a:chExt cx="5957975" cy="643503"/>
          </a:xfrm>
        </p:grpSpPr>
        <p:sp>
          <p:nvSpPr>
            <p:cNvPr id="212" name="Google Shape;212;p36"/>
            <p:cNvSpPr/>
            <p:nvPr/>
          </p:nvSpPr>
          <p:spPr>
            <a:xfrm>
              <a:off x="3728375" y="2322568"/>
              <a:ext cx="3822600" cy="643500"/>
            </a:xfrm>
            <a:prstGeom prst="rect">
              <a:avLst/>
            </a:prstGeom>
            <a:solidFill>
              <a:srgbClr val="3B414A"/>
            </a:solidFill>
            <a:ln>
              <a:noFill/>
            </a:ln>
          </p:spPr>
          <p:txBody>
            <a:bodyPr spcFirstLastPara="1" wrap="square" lIns="121900" tIns="121900" rIns="121900" bIns="121900" anchor="ctr" anchorCtr="0">
              <a:noAutofit/>
            </a:bodyPr>
            <a:lstStyle/>
            <a:p>
              <a:endParaRPr sz="2400">
                <a:latin typeface="Avenir"/>
                <a:ea typeface="Avenir"/>
                <a:cs typeface="Avenir"/>
                <a:sym typeface="Avenir"/>
              </a:endParaRPr>
            </a:p>
          </p:txBody>
        </p:sp>
        <p:sp>
          <p:nvSpPr>
            <p:cNvPr id="213" name="Google Shape;213;p36"/>
            <p:cNvSpPr/>
            <p:nvPr/>
          </p:nvSpPr>
          <p:spPr>
            <a:xfrm flipH="1">
              <a:off x="2283035" y="2322579"/>
              <a:ext cx="1609500" cy="642600"/>
            </a:xfrm>
            <a:prstGeom prst="rect">
              <a:avLst/>
            </a:prstGeom>
            <a:solidFill>
              <a:srgbClr val="0C58D3"/>
            </a:solidFill>
            <a:ln>
              <a:noFill/>
            </a:ln>
          </p:spPr>
          <p:txBody>
            <a:bodyPr spcFirstLastPara="1" wrap="square" lIns="121900" tIns="121900" rIns="121900" bIns="121900" anchor="ctr" anchorCtr="0">
              <a:noAutofit/>
            </a:bodyPr>
            <a:lstStyle/>
            <a:p>
              <a:endParaRPr sz="2400">
                <a:latin typeface="Avenir"/>
                <a:ea typeface="Avenir"/>
                <a:cs typeface="Avenir"/>
                <a:sym typeface="Avenir"/>
              </a:endParaRPr>
            </a:p>
          </p:txBody>
        </p:sp>
        <p:sp>
          <p:nvSpPr>
            <p:cNvPr id="214" name="Google Shape;214;p36"/>
            <p:cNvSpPr/>
            <p:nvPr/>
          </p:nvSpPr>
          <p:spPr>
            <a:xfrm rot="-5400000">
              <a:off x="3263838" y="1954212"/>
              <a:ext cx="643354" cy="1380059"/>
            </a:xfrm>
            <a:prstGeom prst="flowChartOffpageConnector">
              <a:avLst/>
            </a:prstGeom>
            <a:solidFill>
              <a:srgbClr val="0C58D3"/>
            </a:solidFill>
            <a:ln>
              <a:noFill/>
            </a:ln>
          </p:spPr>
          <p:txBody>
            <a:bodyPr spcFirstLastPara="1" wrap="square" lIns="121900" tIns="121900" rIns="121900" bIns="121900" anchor="ctr" anchorCtr="0">
              <a:noAutofit/>
            </a:bodyPr>
            <a:lstStyle/>
            <a:p>
              <a:endParaRPr sz="2400">
                <a:latin typeface="Avenir"/>
                <a:ea typeface="Avenir"/>
                <a:cs typeface="Avenir"/>
                <a:sym typeface="Avenir"/>
              </a:endParaRPr>
            </a:p>
          </p:txBody>
        </p:sp>
        <p:sp>
          <p:nvSpPr>
            <p:cNvPr id="215" name="Google Shape;215;p36"/>
            <p:cNvSpPr/>
            <p:nvPr/>
          </p:nvSpPr>
          <p:spPr>
            <a:xfrm>
              <a:off x="2324272" y="2407259"/>
              <a:ext cx="1796400" cy="495900"/>
            </a:xfrm>
            <a:prstGeom prst="rect">
              <a:avLst/>
            </a:prstGeom>
            <a:noFill/>
            <a:ln>
              <a:noFill/>
            </a:ln>
          </p:spPr>
          <p:txBody>
            <a:bodyPr spcFirstLastPara="1" wrap="square" lIns="121900" tIns="121900" rIns="121900" bIns="121900" anchor="ctr" anchorCtr="0">
              <a:noAutofit/>
            </a:bodyPr>
            <a:lstStyle/>
            <a:p>
              <a:pPr>
                <a:buClr>
                  <a:schemeClr val="dk1"/>
                </a:buClr>
                <a:buSzPts val="1100"/>
              </a:pPr>
              <a:r>
                <a:rPr lang="en" sz="2400" b="1">
                  <a:solidFill>
                    <a:srgbClr val="FFFF00"/>
                  </a:solidFill>
                </a:rPr>
                <a:t>REAL TIME</a:t>
              </a:r>
              <a:r>
                <a:rPr lang="en" sz="2400" b="1">
                  <a:solidFill>
                    <a:schemeClr val="lt1"/>
                  </a:solidFill>
                </a:rPr>
                <a:t> ALERTS AND DECISION SUPPORT</a:t>
              </a:r>
              <a:endParaRPr sz="2800" b="1">
                <a:solidFill>
                  <a:schemeClr val="lt1"/>
                </a:solidFill>
              </a:endParaRPr>
            </a:p>
          </p:txBody>
        </p:sp>
        <p:sp>
          <p:nvSpPr>
            <p:cNvPr id="216" name="Google Shape;216;p36"/>
            <p:cNvSpPr/>
            <p:nvPr/>
          </p:nvSpPr>
          <p:spPr>
            <a:xfrm>
              <a:off x="1593000" y="2322568"/>
              <a:ext cx="690000" cy="642300"/>
            </a:xfrm>
            <a:prstGeom prst="rect">
              <a:avLst/>
            </a:prstGeom>
            <a:solidFill>
              <a:srgbClr val="0D5DDF"/>
            </a:solidFill>
            <a:ln>
              <a:noFill/>
            </a:ln>
            <a:effectLst>
              <a:outerShdw blurRad="71438" dist="28575" algn="bl" rotWithShape="0">
                <a:srgbClr val="000000">
                  <a:alpha val="17000"/>
                </a:srgbClr>
              </a:outerShdw>
            </a:effectLst>
          </p:spPr>
          <p:txBody>
            <a:bodyPr spcFirstLastPara="1" wrap="square" lIns="121900" tIns="121900" rIns="121900" bIns="121900" anchor="ctr" anchorCtr="0">
              <a:noAutofit/>
            </a:bodyPr>
            <a:lstStyle/>
            <a:p>
              <a:pPr algn="ctr">
                <a:buClr>
                  <a:schemeClr val="dk1"/>
                </a:buClr>
                <a:buSzPts val="1100"/>
              </a:pPr>
              <a:r>
                <a:rPr lang="en" sz="3467" b="1">
                  <a:solidFill>
                    <a:srgbClr val="CFE2F3"/>
                  </a:solidFill>
                </a:rPr>
                <a:t>C</a:t>
              </a:r>
              <a:endParaRPr sz="2400" b="1">
                <a:solidFill>
                  <a:srgbClr val="CFE2F3"/>
                </a:solidFill>
              </a:endParaRPr>
            </a:p>
          </p:txBody>
        </p:sp>
      </p:grpSp>
      <p:sp>
        <p:nvSpPr>
          <p:cNvPr id="217" name="Google Shape;217;p36"/>
          <p:cNvSpPr/>
          <p:nvPr/>
        </p:nvSpPr>
        <p:spPr>
          <a:xfrm>
            <a:off x="5607267" y="4514467"/>
            <a:ext cx="5938400" cy="1624800"/>
          </a:xfrm>
          <a:prstGeom prst="rect">
            <a:avLst/>
          </a:prstGeom>
          <a:noFill/>
          <a:ln>
            <a:noFill/>
          </a:ln>
        </p:spPr>
        <p:txBody>
          <a:bodyPr spcFirstLastPara="1" wrap="square" lIns="121900" tIns="121900" rIns="121900" bIns="121900" anchor="ctr" anchorCtr="0">
            <a:noAutofit/>
          </a:bodyPr>
          <a:lstStyle/>
          <a:p>
            <a:pPr marL="609585" indent="-440256">
              <a:lnSpc>
                <a:spcPct val="150000"/>
              </a:lnSpc>
              <a:buClr>
                <a:srgbClr val="CBEEFD"/>
              </a:buClr>
              <a:buSzPts val="1600"/>
              <a:buFont typeface="Avenir"/>
              <a:buChar char="●"/>
            </a:pPr>
            <a:r>
              <a:rPr lang="en" sz="2133">
                <a:solidFill>
                  <a:srgbClr val="CBEEFD"/>
                </a:solidFill>
                <a:latin typeface="Avenir"/>
                <a:ea typeface="Avenir"/>
                <a:cs typeface="Avenir"/>
                <a:sym typeface="Avenir"/>
              </a:rPr>
              <a:t>Real Time Notifications and Advisory</a:t>
            </a:r>
            <a:endParaRPr sz="2133">
              <a:solidFill>
                <a:srgbClr val="CBEEFD"/>
              </a:solidFill>
              <a:latin typeface="Avenir"/>
              <a:ea typeface="Avenir"/>
              <a:cs typeface="Avenir"/>
              <a:sym typeface="Avenir"/>
            </a:endParaRPr>
          </a:p>
          <a:p>
            <a:pPr marL="1219170" lvl="1" indent="-440256">
              <a:lnSpc>
                <a:spcPct val="150000"/>
              </a:lnSpc>
              <a:buClr>
                <a:srgbClr val="CBEEFD"/>
              </a:buClr>
              <a:buSzPts val="1600"/>
              <a:buFont typeface="Roboto"/>
              <a:buChar char="○"/>
            </a:pPr>
            <a:r>
              <a:rPr lang="en" sz="2133">
                <a:solidFill>
                  <a:srgbClr val="CBEEFD"/>
                </a:solidFill>
                <a:latin typeface="Avenir"/>
                <a:ea typeface="Avenir"/>
                <a:cs typeface="Avenir"/>
                <a:sym typeface="Avenir"/>
              </a:rPr>
              <a:t>Safety and Reliability</a:t>
            </a:r>
            <a:endParaRPr sz="2133">
              <a:solidFill>
                <a:srgbClr val="CBEEFD"/>
              </a:solidFill>
              <a:latin typeface="Avenir"/>
              <a:ea typeface="Avenir"/>
              <a:cs typeface="Avenir"/>
              <a:sym typeface="Avenir"/>
            </a:endParaRPr>
          </a:p>
          <a:p>
            <a:pPr marL="1219170" lvl="1" indent="-440256">
              <a:lnSpc>
                <a:spcPct val="150000"/>
              </a:lnSpc>
              <a:buClr>
                <a:srgbClr val="CBEEFD"/>
              </a:buClr>
              <a:buSzPts val="1600"/>
              <a:buFont typeface="Avenir"/>
              <a:buChar char="○"/>
            </a:pPr>
            <a:r>
              <a:rPr lang="en" sz="2133">
                <a:solidFill>
                  <a:srgbClr val="CBEEFD"/>
                </a:solidFill>
                <a:latin typeface="Avenir"/>
                <a:ea typeface="Avenir"/>
                <a:cs typeface="Avenir"/>
                <a:sym typeface="Avenir"/>
              </a:rPr>
              <a:t>Compliance</a:t>
            </a:r>
            <a:endParaRPr sz="2133">
              <a:solidFill>
                <a:srgbClr val="CBEEFD"/>
              </a:solidFill>
              <a:latin typeface="Avenir"/>
              <a:ea typeface="Avenir"/>
              <a:cs typeface="Avenir"/>
              <a:sym typeface="Aveni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7"/>
          <p:cNvSpPr txBox="1">
            <a:spLocks noGrp="1"/>
          </p:cNvSpPr>
          <p:nvPr>
            <p:ph type="title"/>
          </p:nvPr>
        </p:nvSpPr>
        <p:spPr>
          <a:xfrm>
            <a:off x="2088367" y="144300"/>
            <a:ext cx="8547600" cy="654000"/>
          </a:xfrm>
          <a:prstGeom prst="rect">
            <a:avLst/>
          </a:prstGeom>
        </p:spPr>
        <p:txBody>
          <a:bodyPr spcFirstLastPara="1" vert="horz" wrap="square" lIns="91433" tIns="91433" rIns="91433" bIns="91433" rtlCol="0" anchor="b" anchorCtr="0">
            <a:noAutofit/>
          </a:bodyPr>
          <a:lstStyle/>
          <a:p>
            <a:r>
              <a:rPr lang="en" sz="3733"/>
              <a:t>3 Key </a:t>
            </a:r>
            <a:r>
              <a:rPr lang="en" b="1">
                <a:solidFill>
                  <a:srgbClr val="FFFF00"/>
                </a:solidFill>
                <a:latin typeface="Arial"/>
                <a:ea typeface="Arial"/>
                <a:cs typeface="Arial"/>
                <a:sym typeface="Arial"/>
              </a:rPr>
              <a:t>REAL TIME</a:t>
            </a:r>
            <a:r>
              <a:rPr lang="en" sz="3733"/>
              <a:t> Value Adds</a:t>
            </a:r>
            <a:endParaRPr sz="4800"/>
          </a:p>
        </p:txBody>
      </p:sp>
      <p:pic>
        <p:nvPicPr>
          <p:cNvPr id="223" name="Google Shape;223;p37"/>
          <p:cNvPicPr preferRelativeResize="0"/>
          <p:nvPr/>
        </p:nvPicPr>
        <p:blipFill rotWithShape="1">
          <a:blip r:embed="rId3">
            <a:alphaModFix/>
          </a:blip>
          <a:srcRect/>
          <a:stretch/>
        </p:blipFill>
        <p:spPr>
          <a:xfrm>
            <a:off x="119067" y="291167"/>
            <a:ext cx="1869535" cy="360267"/>
          </a:xfrm>
          <a:prstGeom prst="rect">
            <a:avLst/>
          </a:prstGeom>
          <a:noFill/>
          <a:ln>
            <a:noFill/>
          </a:ln>
        </p:spPr>
      </p:pic>
      <p:grpSp>
        <p:nvGrpSpPr>
          <p:cNvPr id="224" name="Google Shape;224;p37"/>
          <p:cNvGrpSpPr/>
          <p:nvPr/>
        </p:nvGrpSpPr>
        <p:grpSpPr>
          <a:xfrm>
            <a:off x="545768" y="923966"/>
            <a:ext cx="11226413" cy="1640239"/>
            <a:chOff x="1593000" y="2322568"/>
            <a:chExt cx="5957975" cy="643500"/>
          </a:xfrm>
        </p:grpSpPr>
        <p:sp>
          <p:nvSpPr>
            <p:cNvPr id="225" name="Google Shape;225;p37"/>
            <p:cNvSpPr/>
            <p:nvPr/>
          </p:nvSpPr>
          <p:spPr>
            <a:xfrm>
              <a:off x="3728375" y="2322568"/>
              <a:ext cx="3822600" cy="643500"/>
            </a:xfrm>
            <a:prstGeom prst="rect">
              <a:avLst/>
            </a:prstGeom>
            <a:solidFill>
              <a:srgbClr val="3B414A"/>
            </a:solidFill>
            <a:ln>
              <a:noFill/>
            </a:ln>
          </p:spPr>
          <p:txBody>
            <a:bodyPr spcFirstLastPara="1" wrap="square" lIns="121900" tIns="121900" rIns="121900" bIns="121900" anchor="ctr" anchorCtr="0">
              <a:noAutofit/>
            </a:bodyPr>
            <a:lstStyle/>
            <a:p>
              <a:endParaRPr sz="2400">
                <a:latin typeface="Avenir"/>
                <a:ea typeface="Avenir"/>
                <a:cs typeface="Avenir"/>
                <a:sym typeface="Avenir"/>
              </a:endParaRPr>
            </a:p>
          </p:txBody>
        </p:sp>
        <p:sp>
          <p:nvSpPr>
            <p:cNvPr id="226" name="Google Shape;226;p37"/>
            <p:cNvSpPr/>
            <p:nvPr/>
          </p:nvSpPr>
          <p:spPr>
            <a:xfrm flipH="1">
              <a:off x="2282929" y="2322568"/>
              <a:ext cx="1617900" cy="642600"/>
            </a:xfrm>
            <a:prstGeom prst="rect">
              <a:avLst/>
            </a:prstGeom>
            <a:solidFill>
              <a:srgbClr val="6AA84F"/>
            </a:solidFill>
            <a:ln>
              <a:noFill/>
            </a:ln>
          </p:spPr>
          <p:txBody>
            <a:bodyPr spcFirstLastPara="1" wrap="square" lIns="121900" tIns="121900" rIns="121900" bIns="121900" anchor="ctr" anchorCtr="0">
              <a:noAutofit/>
            </a:bodyPr>
            <a:lstStyle/>
            <a:p>
              <a:endParaRPr sz="2400">
                <a:latin typeface="Avenir"/>
                <a:ea typeface="Avenir"/>
                <a:cs typeface="Avenir"/>
                <a:sym typeface="Avenir"/>
              </a:endParaRPr>
            </a:p>
          </p:txBody>
        </p:sp>
        <p:sp>
          <p:nvSpPr>
            <p:cNvPr id="227" name="Google Shape;227;p37"/>
            <p:cNvSpPr/>
            <p:nvPr/>
          </p:nvSpPr>
          <p:spPr>
            <a:xfrm>
              <a:off x="1593000" y="2322568"/>
              <a:ext cx="690000" cy="642300"/>
            </a:xfrm>
            <a:prstGeom prst="rect">
              <a:avLst/>
            </a:prstGeom>
            <a:solidFill>
              <a:schemeClr val="accent6"/>
            </a:solidFill>
            <a:ln>
              <a:noFill/>
            </a:ln>
            <a:effectLst>
              <a:outerShdw blurRad="71438" dist="28575" algn="bl" rotWithShape="0">
                <a:srgbClr val="000000">
                  <a:alpha val="17000"/>
                </a:srgbClr>
              </a:outerShdw>
            </a:effectLst>
          </p:spPr>
          <p:txBody>
            <a:bodyPr spcFirstLastPara="1" wrap="square" lIns="121900" tIns="121900" rIns="121900" bIns="121900" anchor="ctr" anchorCtr="0">
              <a:noAutofit/>
            </a:bodyPr>
            <a:lstStyle/>
            <a:p>
              <a:pPr algn="ctr">
                <a:spcBef>
                  <a:spcPts val="1333"/>
                </a:spcBef>
                <a:buClr>
                  <a:schemeClr val="dk1"/>
                </a:buClr>
                <a:buSzPts val="1100"/>
              </a:pPr>
              <a:r>
                <a:rPr lang="en" sz="3467" b="1">
                  <a:solidFill>
                    <a:srgbClr val="DFFFF0"/>
                  </a:solidFill>
                </a:rPr>
                <a:t>A</a:t>
              </a:r>
              <a:endParaRPr sz="3467" b="1">
                <a:solidFill>
                  <a:srgbClr val="DFFFF0"/>
                </a:solidFill>
              </a:endParaRPr>
            </a:p>
            <a:p>
              <a:endParaRPr sz="2400">
                <a:latin typeface="Avenir"/>
                <a:ea typeface="Avenir"/>
                <a:cs typeface="Avenir"/>
                <a:sym typeface="Avenir"/>
              </a:endParaRPr>
            </a:p>
          </p:txBody>
        </p:sp>
        <p:sp>
          <p:nvSpPr>
            <p:cNvPr id="228" name="Google Shape;228;p37"/>
            <p:cNvSpPr/>
            <p:nvPr/>
          </p:nvSpPr>
          <p:spPr>
            <a:xfrm>
              <a:off x="4333110" y="2323745"/>
              <a:ext cx="3151500" cy="642300"/>
            </a:xfrm>
            <a:prstGeom prst="rect">
              <a:avLst/>
            </a:prstGeom>
            <a:noFill/>
            <a:ln>
              <a:noFill/>
            </a:ln>
          </p:spPr>
          <p:txBody>
            <a:bodyPr spcFirstLastPara="1" wrap="square" lIns="121900" tIns="121900" rIns="121900" bIns="121900" anchor="ctr" anchorCtr="0">
              <a:noAutofit/>
            </a:bodyPr>
            <a:lstStyle/>
            <a:p>
              <a:pPr marL="609585" indent="-431789">
                <a:lnSpc>
                  <a:spcPct val="150000"/>
                </a:lnSpc>
                <a:buClr>
                  <a:srgbClr val="CBEEFD"/>
                </a:buClr>
                <a:buSzPts val="1500"/>
                <a:buFont typeface="Avenir"/>
                <a:buChar char="●"/>
              </a:pPr>
              <a:r>
                <a:rPr lang="en" sz="2000">
                  <a:solidFill>
                    <a:srgbClr val="CBEEFD"/>
                  </a:solidFill>
                  <a:latin typeface="Avenir"/>
                  <a:ea typeface="Avenir"/>
                  <a:cs typeface="Avenir"/>
                  <a:sym typeface="Avenir"/>
                </a:rPr>
                <a:t>Live Mobile App</a:t>
              </a:r>
              <a:endParaRPr sz="2000">
                <a:solidFill>
                  <a:srgbClr val="CBEEFD"/>
                </a:solidFill>
                <a:latin typeface="Avenir"/>
                <a:ea typeface="Avenir"/>
                <a:cs typeface="Avenir"/>
                <a:sym typeface="Avenir"/>
              </a:endParaRPr>
            </a:p>
            <a:p>
              <a:pPr marL="609585" indent="-431789">
                <a:lnSpc>
                  <a:spcPct val="150000"/>
                </a:lnSpc>
                <a:buClr>
                  <a:srgbClr val="CBEEFD"/>
                </a:buClr>
                <a:buSzPts val="1500"/>
                <a:buFont typeface="Roboto"/>
                <a:buChar char="●"/>
              </a:pPr>
              <a:r>
                <a:rPr lang="en" sz="2000">
                  <a:solidFill>
                    <a:srgbClr val="CBEEFD"/>
                  </a:solidFill>
                  <a:latin typeface="Avenir"/>
                  <a:ea typeface="Avenir"/>
                  <a:cs typeface="Avenir"/>
                  <a:sym typeface="Avenir"/>
                </a:rPr>
                <a:t>Live CP Dashboard</a:t>
              </a:r>
              <a:endParaRPr sz="2000">
                <a:solidFill>
                  <a:srgbClr val="CBEEFD"/>
                </a:solidFill>
                <a:latin typeface="Avenir"/>
                <a:ea typeface="Avenir"/>
                <a:cs typeface="Avenir"/>
                <a:sym typeface="Avenir"/>
              </a:endParaRPr>
            </a:p>
            <a:p>
              <a:pPr marL="609585" indent="-431789">
                <a:lnSpc>
                  <a:spcPct val="150000"/>
                </a:lnSpc>
                <a:buClr>
                  <a:srgbClr val="CBEEFD"/>
                </a:buClr>
                <a:buSzPts val="1500"/>
                <a:buFont typeface="Avenir"/>
                <a:buChar char="●"/>
              </a:pPr>
              <a:r>
                <a:rPr lang="en" sz="2000">
                  <a:solidFill>
                    <a:srgbClr val="CBEEFD"/>
                  </a:solidFill>
                  <a:latin typeface="Avenir"/>
                  <a:ea typeface="Avenir"/>
                  <a:cs typeface="Avenir"/>
                  <a:sym typeface="Avenir"/>
                </a:rPr>
                <a:t>Live Hull Performance</a:t>
              </a:r>
              <a:endParaRPr sz="2000">
                <a:solidFill>
                  <a:srgbClr val="CBEEFD"/>
                </a:solidFill>
                <a:latin typeface="Avenir"/>
                <a:ea typeface="Avenir"/>
                <a:cs typeface="Avenir"/>
                <a:sym typeface="Avenir"/>
              </a:endParaRPr>
            </a:p>
          </p:txBody>
        </p:sp>
      </p:grpSp>
      <p:sp>
        <p:nvSpPr>
          <p:cNvPr id="229" name="Google Shape;229;p37"/>
          <p:cNvSpPr/>
          <p:nvPr/>
        </p:nvSpPr>
        <p:spPr>
          <a:xfrm rot="-5400000">
            <a:off x="3671918" y="518817"/>
            <a:ext cx="1637900" cy="2448267"/>
          </a:xfrm>
          <a:prstGeom prst="flowChartOffpageConnector">
            <a:avLst/>
          </a:prstGeom>
          <a:solidFill>
            <a:srgbClr val="6AA84F"/>
          </a:solidFill>
          <a:ln>
            <a:noFill/>
          </a:ln>
        </p:spPr>
        <p:txBody>
          <a:bodyPr spcFirstLastPara="1" wrap="square" lIns="121900" tIns="121900" rIns="121900" bIns="121900" anchor="ctr" anchorCtr="0">
            <a:noAutofit/>
          </a:bodyPr>
          <a:lstStyle/>
          <a:p>
            <a:endParaRPr sz="2400">
              <a:latin typeface="Avenir"/>
              <a:ea typeface="Avenir"/>
              <a:cs typeface="Avenir"/>
              <a:sym typeface="Avenir"/>
            </a:endParaRPr>
          </a:p>
        </p:txBody>
      </p:sp>
      <p:sp>
        <p:nvSpPr>
          <p:cNvPr id="230" name="Google Shape;230;p37"/>
          <p:cNvSpPr/>
          <p:nvPr/>
        </p:nvSpPr>
        <p:spPr>
          <a:xfrm>
            <a:off x="1988600" y="1244267"/>
            <a:ext cx="3618800" cy="956000"/>
          </a:xfrm>
          <a:prstGeom prst="rect">
            <a:avLst/>
          </a:prstGeom>
          <a:noFill/>
          <a:ln>
            <a:noFill/>
          </a:ln>
        </p:spPr>
        <p:txBody>
          <a:bodyPr spcFirstLastPara="1" wrap="square" lIns="121900" tIns="121900" rIns="121900" bIns="121900" anchor="ctr" anchorCtr="0">
            <a:noAutofit/>
          </a:bodyPr>
          <a:lstStyle/>
          <a:p>
            <a:r>
              <a:rPr lang="en" sz="2400" b="1">
                <a:solidFill>
                  <a:srgbClr val="FFFF00"/>
                </a:solidFill>
              </a:rPr>
              <a:t>REAL TIME</a:t>
            </a:r>
            <a:r>
              <a:rPr lang="en" sz="2400" b="1">
                <a:solidFill>
                  <a:schemeClr val="lt1"/>
                </a:solidFill>
              </a:rPr>
              <a:t> PERFORMANCE MONITORING</a:t>
            </a:r>
            <a:endParaRPr sz="2400" b="1">
              <a:solidFill>
                <a:schemeClr val="lt1"/>
              </a:solidFill>
            </a:endParaRPr>
          </a:p>
        </p:txBody>
      </p:sp>
      <p:grpSp>
        <p:nvGrpSpPr>
          <p:cNvPr id="231" name="Google Shape;231;p37"/>
          <p:cNvGrpSpPr/>
          <p:nvPr/>
        </p:nvGrpSpPr>
        <p:grpSpPr>
          <a:xfrm>
            <a:off x="545817" y="2646264"/>
            <a:ext cx="11199412" cy="1727485"/>
            <a:chOff x="1579866" y="2322568"/>
            <a:chExt cx="5971109" cy="645516"/>
          </a:xfrm>
        </p:grpSpPr>
        <p:sp>
          <p:nvSpPr>
            <p:cNvPr id="232" name="Google Shape;232;p37"/>
            <p:cNvSpPr/>
            <p:nvPr/>
          </p:nvSpPr>
          <p:spPr>
            <a:xfrm>
              <a:off x="3728375" y="2322568"/>
              <a:ext cx="3822600" cy="643500"/>
            </a:xfrm>
            <a:prstGeom prst="rect">
              <a:avLst/>
            </a:prstGeom>
            <a:solidFill>
              <a:srgbClr val="0A1425"/>
            </a:solidFill>
            <a:ln>
              <a:noFill/>
            </a:ln>
            <a:effectLst>
              <a:outerShdw blurRad="71438" dist="28575" dir="2700000" algn="bl" rotWithShape="0">
                <a:srgbClr val="000000">
                  <a:alpha val="17000"/>
                </a:srgbClr>
              </a:outerShdw>
              <a:reflection endPos="30000" dist="38100" dir="5400000" fadeDir="5400012" sy="-100000" algn="bl" rotWithShape="0"/>
            </a:effectLst>
          </p:spPr>
          <p:txBody>
            <a:bodyPr spcFirstLastPara="1" wrap="square" lIns="121900" tIns="121900" rIns="121900" bIns="121900" anchor="ctr" anchorCtr="0">
              <a:noAutofit/>
            </a:bodyPr>
            <a:lstStyle/>
            <a:p>
              <a:pPr marL="609585" indent="-423323">
                <a:buSzPts val="1400"/>
                <a:buFont typeface="Avenir"/>
                <a:buChar char="●"/>
              </a:pPr>
              <a:endParaRPr sz="2400">
                <a:latin typeface="Avenir"/>
                <a:ea typeface="Avenir"/>
                <a:cs typeface="Avenir"/>
                <a:sym typeface="Avenir"/>
              </a:endParaRPr>
            </a:p>
          </p:txBody>
        </p:sp>
        <p:sp>
          <p:nvSpPr>
            <p:cNvPr id="233" name="Google Shape;233;p37"/>
            <p:cNvSpPr/>
            <p:nvPr/>
          </p:nvSpPr>
          <p:spPr>
            <a:xfrm flipH="1">
              <a:off x="2269675" y="2322569"/>
              <a:ext cx="1600500" cy="642600"/>
            </a:xfrm>
            <a:prstGeom prst="rect">
              <a:avLst/>
            </a:prstGeom>
            <a:solidFill>
              <a:srgbClr val="20124D"/>
            </a:solidFill>
            <a:ln>
              <a:noFill/>
            </a:ln>
            <a:effectLst>
              <a:outerShdw blurRad="57150" dist="19050" dir="5400000" algn="bl" rotWithShape="0">
                <a:srgbClr val="000000">
                  <a:alpha val="50000"/>
                </a:srgbClr>
              </a:outerShdw>
              <a:reflection endPos="30000" dist="38100" dir="5400000" fadeDir="5400012" sy="-100000" algn="bl" rotWithShape="0"/>
            </a:effectLst>
          </p:spPr>
          <p:txBody>
            <a:bodyPr spcFirstLastPara="1" wrap="square" lIns="121900" tIns="121900" rIns="121900" bIns="121900" anchor="ctr" anchorCtr="0">
              <a:noAutofit/>
            </a:bodyPr>
            <a:lstStyle/>
            <a:p>
              <a:endParaRPr sz="2400">
                <a:latin typeface="Avenir"/>
                <a:ea typeface="Avenir"/>
                <a:cs typeface="Avenir"/>
                <a:sym typeface="Avenir"/>
              </a:endParaRPr>
            </a:p>
          </p:txBody>
        </p:sp>
        <p:sp>
          <p:nvSpPr>
            <p:cNvPr id="234" name="Google Shape;234;p37"/>
            <p:cNvSpPr/>
            <p:nvPr/>
          </p:nvSpPr>
          <p:spPr>
            <a:xfrm rot="-5400000">
              <a:off x="3369822" y="2038464"/>
              <a:ext cx="643354" cy="1211698"/>
            </a:xfrm>
            <a:prstGeom prst="flowChartOffpageConnector">
              <a:avLst/>
            </a:prstGeom>
            <a:solidFill>
              <a:srgbClr val="20124D"/>
            </a:solidFill>
            <a:ln>
              <a:noFill/>
            </a:ln>
            <a:effectLst>
              <a:outerShdw blurRad="57150" dist="19050" dir="5400000" algn="bl" rotWithShape="0">
                <a:srgbClr val="000000">
                  <a:alpha val="50000"/>
                </a:srgbClr>
              </a:outerShdw>
              <a:reflection endPos="30000" dist="38100" dir="5400000" fadeDir="5400012" sy="-100000" algn="bl" rotWithShape="0"/>
            </a:effectLst>
          </p:spPr>
          <p:txBody>
            <a:bodyPr spcFirstLastPara="1" wrap="square" lIns="121900" tIns="121900" rIns="121900" bIns="121900" anchor="ctr" anchorCtr="0">
              <a:noAutofit/>
            </a:bodyPr>
            <a:lstStyle/>
            <a:p>
              <a:endParaRPr sz="2400">
                <a:latin typeface="Avenir"/>
                <a:ea typeface="Avenir"/>
                <a:cs typeface="Avenir"/>
                <a:sym typeface="Avenir"/>
              </a:endParaRPr>
            </a:p>
          </p:txBody>
        </p:sp>
        <p:sp>
          <p:nvSpPr>
            <p:cNvPr id="235" name="Google Shape;235;p37"/>
            <p:cNvSpPr/>
            <p:nvPr/>
          </p:nvSpPr>
          <p:spPr>
            <a:xfrm>
              <a:off x="2330578" y="2399944"/>
              <a:ext cx="1872900" cy="495900"/>
            </a:xfrm>
            <a:prstGeom prst="rect">
              <a:avLst/>
            </a:prstGeom>
            <a:noFill/>
            <a:ln>
              <a:noFill/>
            </a:ln>
            <a:effectLst>
              <a:outerShdw blurRad="57150" dist="19050" dir="5400000" algn="bl" rotWithShape="0">
                <a:srgbClr val="000000">
                  <a:alpha val="50000"/>
                </a:srgbClr>
              </a:outerShdw>
              <a:reflection endPos="30000" dist="38100" dir="5400000" fadeDir="5400012" sy="-100000" algn="bl" rotWithShape="0"/>
            </a:effectLst>
          </p:spPr>
          <p:txBody>
            <a:bodyPr spcFirstLastPara="1" wrap="square" lIns="121900" tIns="121900" rIns="121900" bIns="121900" anchor="ctr" anchorCtr="0">
              <a:noAutofit/>
            </a:bodyPr>
            <a:lstStyle/>
            <a:p>
              <a:pPr>
                <a:buClr>
                  <a:schemeClr val="dk1"/>
                </a:buClr>
                <a:buSzPts val="1100"/>
              </a:pPr>
              <a:r>
                <a:rPr lang="en" sz="2400" b="1">
                  <a:solidFill>
                    <a:srgbClr val="7F6000"/>
                  </a:solidFill>
                </a:rPr>
                <a:t>REAL TIME</a:t>
              </a:r>
              <a:r>
                <a:rPr lang="en" sz="2400" b="1">
                  <a:solidFill>
                    <a:srgbClr val="FFFF00"/>
                  </a:solidFill>
                </a:rPr>
                <a:t> </a:t>
              </a:r>
              <a:r>
                <a:rPr lang="en" sz="2400" b="1">
                  <a:solidFill>
                    <a:srgbClr val="666666"/>
                  </a:solidFill>
                </a:rPr>
                <a:t>PERFORMANCE ENHANCEMENT</a:t>
              </a:r>
              <a:endParaRPr sz="2400" b="1">
                <a:solidFill>
                  <a:srgbClr val="666666"/>
                </a:solidFill>
              </a:endParaRPr>
            </a:p>
          </p:txBody>
        </p:sp>
        <p:sp>
          <p:nvSpPr>
            <p:cNvPr id="236" name="Google Shape;236;p37"/>
            <p:cNvSpPr/>
            <p:nvPr/>
          </p:nvSpPr>
          <p:spPr>
            <a:xfrm>
              <a:off x="1579866" y="2325483"/>
              <a:ext cx="690000" cy="642600"/>
            </a:xfrm>
            <a:prstGeom prst="rect">
              <a:avLst/>
            </a:prstGeom>
            <a:solidFill>
              <a:srgbClr val="20124D"/>
            </a:solidFill>
            <a:ln>
              <a:noFill/>
            </a:ln>
            <a:effectLst>
              <a:outerShdw blurRad="57150" dist="19050" algn="bl" rotWithShape="0">
                <a:srgbClr val="000000">
                  <a:alpha val="25000"/>
                </a:srgbClr>
              </a:outerShdw>
              <a:reflection endPos="30000" dist="38100" dir="5400000" fadeDir="5400012" sy="-100000" algn="bl" rotWithShape="0"/>
            </a:effectLst>
          </p:spPr>
          <p:txBody>
            <a:bodyPr spcFirstLastPara="1" wrap="square" lIns="121900" tIns="121900" rIns="121900" bIns="121900" anchor="ctr" anchorCtr="0">
              <a:noAutofit/>
            </a:bodyPr>
            <a:lstStyle/>
            <a:p>
              <a:pPr algn="ctr"/>
              <a:r>
                <a:rPr lang="en" sz="3467" b="1">
                  <a:solidFill>
                    <a:srgbClr val="666666"/>
                  </a:solidFill>
                </a:rPr>
                <a:t>B</a:t>
              </a:r>
              <a:endParaRPr sz="3467" b="1">
                <a:solidFill>
                  <a:srgbClr val="666666"/>
                </a:solidFill>
              </a:endParaRPr>
            </a:p>
          </p:txBody>
        </p:sp>
      </p:grpSp>
      <p:sp>
        <p:nvSpPr>
          <p:cNvPr id="237" name="Google Shape;237;p37"/>
          <p:cNvSpPr/>
          <p:nvPr/>
        </p:nvSpPr>
        <p:spPr>
          <a:xfrm>
            <a:off x="5668363" y="2652931"/>
            <a:ext cx="6103600" cy="1722000"/>
          </a:xfrm>
          <a:prstGeom prst="rect">
            <a:avLst/>
          </a:prstGeom>
          <a:solidFill>
            <a:srgbClr val="0A1425"/>
          </a:solidFill>
          <a:ln>
            <a:noFill/>
          </a:ln>
        </p:spPr>
        <p:txBody>
          <a:bodyPr spcFirstLastPara="1" wrap="square" lIns="121900" tIns="121900" rIns="121900" bIns="121900" anchor="ctr" anchorCtr="0">
            <a:noAutofit/>
          </a:bodyPr>
          <a:lstStyle/>
          <a:p>
            <a:pPr marL="609585" indent="-440256">
              <a:lnSpc>
                <a:spcPct val="150000"/>
              </a:lnSpc>
              <a:buClr>
                <a:srgbClr val="666666"/>
              </a:buClr>
              <a:buSzPts val="1600"/>
              <a:buFont typeface="Avenir"/>
              <a:buChar char="●"/>
            </a:pPr>
            <a:r>
              <a:rPr lang="en" sz="2133">
                <a:solidFill>
                  <a:srgbClr val="666666"/>
                </a:solidFill>
                <a:latin typeface="Avenir"/>
                <a:ea typeface="Avenir"/>
                <a:cs typeface="Avenir"/>
                <a:sym typeface="Avenir"/>
              </a:rPr>
              <a:t>Fuel Optimization</a:t>
            </a:r>
            <a:endParaRPr sz="2133">
              <a:solidFill>
                <a:srgbClr val="666666"/>
              </a:solidFill>
              <a:latin typeface="Avenir"/>
              <a:ea typeface="Avenir"/>
              <a:cs typeface="Avenir"/>
              <a:sym typeface="Avenir"/>
            </a:endParaRPr>
          </a:p>
          <a:p>
            <a:pPr marL="609585" indent="-440256">
              <a:lnSpc>
                <a:spcPct val="150000"/>
              </a:lnSpc>
              <a:buClr>
                <a:srgbClr val="666666"/>
              </a:buClr>
              <a:buSzPts val="1600"/>
              <a:buFont typeface="Roboto"/>
              <a:buChar char="●"/>
            </a:pPr>
            <a:r>
              <a:rPr lang="en" sz="2133">
                <a:solidFill>
                  <a:srgbClr val="666666"/>
                </a:solidFill>
                <a:latin typeface="Avenir"/>
                <a:ea typeface="Avenir"/>
                <a:cs typeface="Avenir"/>
                <a:sym typeface="Avenir"/>
              </a:rPr>
              <a:t>Predictive Maintenance </a:t>
            </a:r>
            <a:endParaRPr sz="2133">
              <a:solidFill>
                <a:srgbClr val="666666"/>
              </a:solidFill>
              <a:latin typeface="Avenir"/>
              <a:ea typeface="Avenir"/>
              <a:cs typeface="Avenir"/>
              <a:sym typeface="Avenir"/>
            </a:endParaRPr>
          </a:p>
        </p:txBody>
      </p:sp>
      <p:grpSp>
        <p:nvGrpSpPr>
          <p:cNvPr id="238" name="Google Shape;238;p37"/>
          <p:cNvGrpSpPr/>
          <p:nvPr/>
        </p:nvGrpSpPr>
        <p:grpSpPr>
          <a:xfrm>
            <a:off x="545538" y="4465934"/>
            <a:ext cx="11226413" cy="1722100"/>
            <a:chOff x="1593000" y="2322565"/>
            <a:chExt cx="5957975" cy="643503"/>
          </a:xfrm>
        </p:grpSpPr>
        <p:sp>
          <p:nvSpPr>
            <p:cNvPr id="239" name="Google Shape;239;p37"/>
            <p:cNvSpPr/>
            <p:nvPr/>
          </p:nvSpPr>
          <p:spPr>
            <a:xfrm>
              <a:off x="3728375" y="2322568"/>
              <a:ext cx="3822600" cy="643500"/>
            </a:xfrm>
            <a:prstGeom prst="rect">
              <a:avLst/>
            </a:prstGeom>
            <a:solidFill>
              <a:srgbClr val="0A1425"/>
            </a:solidFill>
            <a:ln>
              <a:noFill/>
            </a:ln>
          </p:spPr>
          <p:txBody>
            <a:bodyPr spcFirstLastPara="1" wrap="square" lIns="121900" tIns="121900" rIns="121900" bIns="121900" anchor="ctr" anchorCtr="0">
              <a:noAutofit/>
            </a:bodyPr>
            <a:lstStyle/>
            <a:p>
              <a:endParaRPr sz="2400">
                <a:latin typeface="Avenir"/>
                <a:ea typeface="Avenir"/>
                <a:cs typeface="Avenir"/>
                <a:sym typeface="Avenir"/>
              </a:endParaRPr>
            </a:p>
          </p:txBody>
        </p:sp>
        <p:sp>
          <p:nvSpPr>
            <p:cNvPr id="240" name="Google Shape;240;p37"/>
            <p:cNvSpPr/>
            <p:nvPr/>
          </p:nvSpPr>
          <p:spPr>
            <a:xfrm flipH="1">
              <a:off x="2283035" y="2322579"/>
              <a:ext cx="1609500" cy="642600"/>
            </a:xfrm>
            <a:prstGeom prst="rect">
              <a:avLst/>
            </a:prstGeom>
            <a:solidFill>
              <a:srgbClr val="073763"/>
            </a:solidFill>
            <a:ln>
              <a:noFill/>
            </a:ln>
          </p:spPr>
          <p:txBody>
            <a:bodyPr spcFirstLastPara="1" wrap="square" lIns="121900" tIns="121900" rIns="121900" bIns="121900" anchor="ctr" anchorCtr="0">
              <a:noAutofit/>
            </a:bodyPr>
            <a:lstStyle/>
            <a:p>
              <a:endParaRPr sz="2400">
                <a:latin typeface="Avenir"/>
                <a:ea typeface="Avenir"/>
                <a:cs typeface="Avenir"/>
                <a:sym typeface="Avenir"/>
              </a:endParaRPr>
            </a:p>
          </p:txBody>
        </p:sp>
        <p:sp>
          <p:nvSpPr>
            <p:cNvPr id="241" name="Google Shape;241;p37"/>
            <p:cNvSpPr/>
            <p:nvPr/>
          </p:nvSpPr>
          <p:spPr>
            <a:xfrm rot="-5400000">
              <a:off x="3263838" y="1954212"/>
              <a:ext cx="643354" cy="1380059"/>
            </a:xfrm>
            <a:prstGeom prst="flowChartOffpageConnector">
              <a:avLst/>
            </a:prstGeom>
            <a:solidFill>
              <a:srgbClr val="073763"/>
            </a:solidFill>
            <a:ln>
              <a:noFill/>
            </a:ln>
          </p:spPr>
          <p:txBody>
            <a:bodyPr spcFirstLastPara="1" wrap="square" lIns="121900" tIns="121900" rIns="121900" bIns="121900" anchor="ctr" anchorCtr="0">
              <a:noAutofit/>
            </a:bodyPr>
            <a:lstStyle/>
            <a:p>
              <a:endParaRPr sz="2400">
                <a:latin typeface="Avenir"/>
                <a:ea typeface="Avenir"/>
                <a:cs typeface="Avenir"/>
                <a:sym typeface="Avenir"/>
              </a:endParaRPr>
            </a:p>
          </p:txBody>
        </p:sp>
        <p:sp>
          <p:nvSpPr>
            <p:cNvPr id="242" name="Google Shape;242;p37"/>
            <p:cNvSpPr/>
            <p:nvPr/>
          </p:nvSpPr>
          <p:spPr>
            <a:xfrm>
              <a:off x="2324272" y="2407259"/>
              <a:ext cx="1796400" cy="495900"/>
            </a:xfrm>
            <a:prstGeom prst="rect">
              <a:avLst/>
            </a:prstGeom>
            <a:noFill/>
            <a:ln>
              <a:noFill/>
            </a:ln>
          </p:spPr>
          <p:txBody>
            <a:bodyPr spcFirstLastPara="1" wrap="square" lIns="121900" tIns="121900" rIns="121900" bIns="121900" anchor="ctr" anchorCtr="0">
              <a:noAutofit/>
            </a:bodyPr>
            <a:lstStyle/>
            <a:p>
              <a:pPr>
                <a:buClr>
                  <a:schemeClr val="dk1"/>
                </a:buClr>
                <a:buSzPts val="1100"/>
              </a:pPr>
              <a:r>
                <a:rPr lang="en" sz="2400" b="1">
                  <a:solidFill>
                    <a:srgbClr val="7F6000"/>
                  </a:solidFill>
                </a:rPr>
                <a:t>REAL TIME</a:t>
              </a:r>
              <a:r>
                <a:rPr lang="en" sz="2400" b="1">
                  <a:solidFill>
                    <a:schemeClr val="lt1"/>
                  </a:solidFill>
                </a:rPr>
                <a:t> </a:t>
              </a:r>
              <a:r>
                <a:rPr lang="en" sz="2400" b="1">
                  <a:solidFill>
                    <a:srgbClr val="666666"/>
                  </a:solidFill>
                </a:rPr>
                <a:t>ALERTS AND DECISION SUPPORT</a:t>
              </a:r>
              <a:endParaRPr sz="2800" b="1">
                <a:solidFill>
                  <a:srgbClr val="666666"/>
                </a:solidFill>
              </a:endParaRPr>
            </a:p>
          </p:txBody>
        </p:sp>
        <p:sp>
          <p:nvSpPr>
            <p:cNvPr id="243" name="Google Shape;243;p37"/>
            <p:cNvSpPr/>
            <p:nvPr/>
          </p:nvSpPr>
          <p:spPr>
            <a:xfrm>
              <a:off x="1593000" y="2322568"/>
              <a:ext cx="690000" cy="642300"/>
            </a:xfrm>
            <a:prstGeom prst="rect">
              <a:avLst/>
            </a:prstGeom>
            <a:solidFill>
              <a:srgbClr val="073763"/>
            </a:solidFill>
            <a:ln>
              <a:noFill/>
            </a:ln>
            <a:effectLst>
              <a:outerShdw blurRad="71438" dist="28575" algn="bl" rotWithShape="0">
                <a:srgbClr val="000000">
                  <a:alpha val="17000"/>
                </a:srgbClr>
              </a:outerShdw>
            </a:effectLst>
          </p:spPr>
          <p:txBody>
            <a:bodyPr spcFirstLastPara="1" wrap="square" lIns="121900" tIns="121900" rIns="121900" bIns="121900" anchor="ctr" anchorCtr="0">
              <a:noAutofit/>
            </a:bodyPr>
            <a:lstStyle/>
            <a:p>
              <a:pPr algn="ctr">
                <a:buClr>
                  <a:schemeClr val="dk1"/>
                </a:buClr>
                <a:buSzPts val="1100"/>
              </a:pPr>
              <a:r>
                <a:rPr lang="en" sz="3467" b="1">
                  <a:solidFill>
                    <a:srgbClr val="666666"/>
                  </a:solidFill>
                </a:rPr>
                <a:t>C</a:t>
              </a:r>
              <a:endParaRPr sz="2400" b="1">
                <a:solidFill>
                  <a:srgbClr val="666666"/>
                </a:solidFill>
              </a:endParaRPr>
            </a:p>
          </p:txBody>
        </p:sp>
      </p:grpSp>
      <p:sp>
        <p:nvSpPr>
          <p:cNvPr id="244" name="Google Shape;244;p37"/>
          <p:cNvSpPr/>
          <p:nvPr/>
        </p:nvSpPr>
        <p:spPr>
          <a:xfrm>
            <a:off x="5607267" y="4514467"/>
            <a:ext cx="5938400" cy="1624800"/>
          </a:xfrm>
          <a:prstGeom prst="rect">
            <a:avLst/>
          </a:prstGeom>
          <a:solidFill>
            <a:srgbClr val="0A1425"/>
          </a:solidFill>
          <a:ln>
            <a:noFill/>
          </a:ln>
        </p:spPr>
        <p:txBody>
          <a:bodyPr spcFirstLastPara="1" wrap="square" lIns="121900" tIns="121900" rIns="121900" bIns="121900" anchor="ctr" anchorCtr="0">
            <a:noAutofit/>
          </a:bodyPr>
          <a:lstStyle/>
          <a:p>
            <a:pPr marL="609585" indent="-440256">
              <a:lnSpc>
                <a:spcPct val="150000"/>
              </a:lnSpc>
              <a:buClr>
                <a:srgbClr val="666666"/>
              </a:buClr>
              <a:buSzPts val="1600"/>
              <a:buFont typeface="Avenir"/>
              <a:buChar char="●"/>
            </a:pPr>
            <a:r>
              <a:rPr lang="en" sz="2133">
                <a:solidFill>
                  <a:srgbClr val="666666"/>
                </a:solidFill>
                <a:latin typeface="Avenir"/>
                <a:ea typeface="Avenir"/>
                <a:cs typeface="Avenir"/>
                <a:sym typeface="Avenir"/>
              </a:rPr>
              <a:t>Real Time Notifications and Advisory</a:t>
            </a:r>
            <a:endParaRPr sz="2133">
              <a:solidFill>
                <a:srgbClr val="666666"/>
              </a:solidFill>
              <a:latin typeface="Avenir"/>
              <a:ea typeface="Avenir"/>
              <a:cs typeface="Avenir"/>
              <a:sym typeface="Avenir"/>
            </a:endParaRPr>
          </a:p>
          <a:p>
            <a:pPr marL="1219170" lvl="1" indent="-440256">
              <a:lnSpc>
                <a:spcPct val="150000"/>
              </a:lnSpc>
              <a:buClr>
                <a:srgbClr val="666666"/>
              </a:buClr>
              <a:buSzPts val="1600"/>
              <a:buFont typeface="Roboto"/>
              <a:buChar char="○"/>
            </a:pPr>
            <a:r>
              <a:rPr lang="en" sz="2133">
                <a:solidFill>
                  <a:srgbClr val="666666"/>
                </a:solidFill>
                <a:latin typeface="Avenir"/>
                <a:ea typeface="Avenir"/>
                <a:cs typeface="Avenir"/>
                <a:sym typeface="Avenir"/>
              </a:rPr>
              <a:t>Safety and Reliability</a:t>
            </a:r>
            <a:endParaRPr sz="2133">
              <a:solidFill>
                <a:srgbClr val="666666"/>
              </a:solidFill>
              <a:latin typeface="Avenir"/>
              <a:ea typeface="Avenir"/>
              <a:cs typeface="Avenir"/>
              <a:sym typeface="Avenir"/>
            </a:endParaRPr>
          </a:p>
          <a:p>
            <a:pPr marL="1219170" lvl="1" indent="-440256">
              <a:lnSpc>
                <a:spcPct val="150000"/>
              </a:lnSpc>
              <a:buClr>
                <a:srgbClr val="666666"/>
              </a:buClr>
              <a:buSzPts val="1600"/>
              <a:buFont typeface="Avenir"/>
              <a:buChar char="○"/>
            </a:pPr>
            <a:r>
              <a:rPr lang="en" sz="2133">
                <a:solidFill>
                  <a:srgbClr val="666666"/>
                </a:solidFill>
                <a:latin typeface="Avenir"/>
                <a:ea typeface="Avenir"/>
                <a:cs typeface="Avenir"/>
                <a:sym typeface="Avenir"/>
              </a:rPr>
              <a:t>Compliance</a:t>
            </a:r>
            <a:endParaRPr sz="2133">
              <a:solidFill>
                <a:srgbClr val="666666"/>
              </a:solidFill>
              <a:latin typeface="Avenir"/>
              <a:ea typeface="Avenir"/>
              <a:cs typeface="Avenir"/>
              <a:sym typeface="Avenir"/>
            </a:endParaRPr>
          </a:p>
        </p:txBody>
      </p:sp>
      <p:sp>
        <p:nvSpPr>
          <p:cNvPr id="245" name="Google Shape;245;p37"/>
          <p:cNvSpPr/>
          <p:nvPr/>
        </p:nvSpPr>
        <p:spPr>
          <a:xfrm>
            <a:off x="532300" y="905400"/>
            <a:ext cx="11226400" cy="1640400"/>
          </a:xfrm>
          <a:prstGeom prst="rect">
            <a:avLst/>
          </a:prstGeom>
          <a:noFill/>
          <a:ln w="38100" cap="flat" cmpd="sng">
            <a:solidFill>
              <a:srgbClr val="CBEEFD"/>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Avenir"/>
              <a:ea typeface="Avenir"/>
              <a:cs typeface="Avenir"/>
              <a:sym typeface="Aveni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1"/>
                                        </p:tgtEl>
                                        <p:attrNameLst>
                                          <p:attrName>style.visibility</p:attrName>
                                        </p:attrNameLst>
                                      </p:cBhvr>
                                      <p:to>
                                        <p:strVal val="visible"/>
                                      </p:to>
                                    </p:set>
                                    <p:animEffect transition="in" filter="fade">
                                      <p:cBhvr>
                                        <p:cTn id="7" dur="1000"/>
                                        <p:tgtEl>
                                          <p:spTgt spid="231"/>
                                        </p:tgtEl>
                                      </p:cBhvr>
                                    </p:animEffect>
                                  </p:childTnLst>
                                </p:cTn>
                              </p:par>
                              <p:par>
                                <p:cTn id="8" presetID="10" presetClass="entr" presetSubtype="0" fill="hold" nodeType="withEffect">
                                  <p:stCondLst>
                                    <p:cond delay="0"/>
                                  </p:stCondLst>
                                  <p:childTnLst>
                                    <p:set>
                                      <p:cBhvr>
                                        <p:cTn id="9" dur="1" fill="hold">
                                          <p:stCondLst>
                                            <p:cond delay="0"/>
                                          </p:stCondLst>
                                        </p:cTn>
                                        <p:tgtEl>
                                          <p:spTgt spid="238"/>
                                        </p:tgtEl>
                                        <p:attrNameLst>
                                          <p:attrName>style.visibility</p:attrName>
                                        </p:attrNameLst>
                                      </p:cBhvr>
                                      <p:to>
                                        <p:strVal val="visible"/>
                                      </p:to>
                                    </p:set>
                                    <p:animEffect transition="in" filter="fade">
                                      <p:cBhvr>
                                        <p:cTn id="10" dur="10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8"/>
          <p:cNvSpPr txBox="1">
            <a:spLocks noGrp="1"/>
          </p:cNvSpPr>
          <p:nvPr>
            <p:ph type="body" idx="4294967295"/>
          </p:nvPr>
        </p:nvSpPr>
        <p:spPr>
          <a:xfrm>
            <a:off x="383600" y="893367"/>
            <a:ext cx="6273200" cy="634519"/>
          </a:xfrm>
          <a:prstGeom prst="rect">
            <a:avLst/>
          </a:prstGeom>
        </p:spPr>
        <p:txBody>
          <a:bodyPr spcFirstLastPara="1" vert="horz" wrap="square" lIns="91433" tIns="91433" rIns="91433" bIns="91433" rtlCol="0" anchor="t" anchorCtr="0">
            <a:spAutoFit/>
          </a:bodyPr>
          <a:lstStyle/>
          <a:p>
            <a:pPr marL="0" indent="0" algn="ctr">
              <a:lnSpc>
                <a:spcPct val="115000"/>
              </a:lnSpc>
              <a:spcBef>
                <a:spcPts val="1333"/>
              </a:spcBef>
              <a:buNone/>
            </a:pPr>
            <a:r>
              <a:rPr lang="en" sz="1600" b="1">
                <a:solidFill>
                  <a:srgbClr val="CBEEFD"/>
                </a:solidFill>
                <a:latin typeface="Arial"/>
                <a:ea typeface="Arial"/>
                <a:cs typeface="Arial"/>
                <a:sym typeface="Arial"/>
              </a:rPr>
              <a:t>FOR BOTH ANDROID AND IOS</a:t>
            </a:r>
            <a:endParaRPr sz="2533">
              <a:solidFill>
                <a:srgbClr val="1C4587"/>
              </a:solidFill>
            </a:endParaRPr>
          </a:p>
        </p:txBody>
      </p:sp>
      <p:pic>
        <p:nvPicPr>
          <p:cNvPr id="251" name="Google Shape;251;p38"/>
          <p:cNvPicPr preferRelativeResize="0"/>
          <p:nvPr/>
        </p:nvPicPr>
        <p:blipFill>
          <a:blip r:embed="rId3">
            <a:alphaModFix/>
          </a:blip>
          <a:stretch>
            <a:fillRect/>
          </a:stretch>
        </p:blipFill>
        <p:spPr>
          <a:xfrm>
            <a:off x="7112634" y="494366"/>
            <a:ext cx="4828733" cy="3588233"/>
          </a:xfrm>
          <a:prstGeom prst="rect">
            <a:avLst/>
          </a:prstGeom>
          <a:noFill/>
          <a:ln>
            <a:noFill/>
          </a:ln>
        </p:spPr>
      </p:pic>
      <p:sp>
        <p:nvSpPr>
          <p:cNvPr id="252" name="Google Shape;252;p38"/>
          <p:cNvSpPr txBox="1"/>
          <p:nvPr/>
        </p:nvSpPr>
        <p:spPr>
          <a:xfrm>
            <a:off x="438233" y="3346101"/>
            <a:ext cx="5827600" cy="492402"/>
          </a:xfrm>
          <a:prstGeom prst="rect">
            <a:avLst/>
          </a:prstGeom>
          <a:noFill/>
          <a:ln>
            <a:noFill/>
          </a:ln>
        </p:spPr>
        <p:txBody>
          <a:bodyPr spcFirstLastPara="1" wrap="square" lIns="121900" tIns="121900" rIns="121900" bIns="121900" anchor="t" anchorCtr="0">
            <a:spAutoFit/>
          </a:bodyPr>
          <a:lstStyle/>
          <a:p>
            <a:pPr algn="ctr"/>
            <a:r>
              <a:rPr lang="en" sz="1600" b="1">
                <a:solidFill>
                  <a:schemeClr val="lt2"/>
                </a:solidFill>
                <a:latin typeface="Avenir"/>
                <a:ea typeface="Avenir"/>
                <a:cs typeface="Avenir"/>
                <a:sym typeface="Avenir"/>
              </a:rPr>
              <a:t>Follow the below instructions</a:t>
            </a:r>
            <a:endParaRPr sz="2000">
              <a:solidFill>
                <a:schemeClr val="lt2"/>
              </a:solidFill>
              <a:latin typeface="Avenir"/>
              <a:ea typeface="Avenir"/>
              <a:cs typeface="Avenir"/>
              <a:sym typeface="Avenir"/>
            </a:endParaRPr>
          </a:p>
        </p:txBody>
      </p:sp>
      <p:sp>
        <p:nvSpPr>
          <p:cNvPr id="253" name="Google Shape;253;p38"/>
          <p:cNvSpPr txBox="1"/>
          <p:nvPr/>
        </p:nvSpPr>
        <p:spPr>
          <a:xfrm>
            <a:off x="7508467" y="4287701"/>
            <a:ext cx="4540800" cy="1359178"/>
          </a:xfrm>
          <a:prstGeom prst="rect">
            <a:avLst/>
          </a:prstGeom>
          <a:noFill/>
          <a:ln>
            <a:noFill/>
          </a:ln>
        </p:spPr>
        <p:txBody>
          <a:bodyPr spcFirstLastPara="1" wrap="square" lIns="121900" tIns="121900" rIns="121900" bIns="121900" anchor="t" anchorCtr="0">
            <a:spAutoFit/>
          </a:bodyPr>
          <a:lstStyle/>
          <a:p>
            <a:r>
              <a:rPr lang="en" sz="1600" b="1">
                <a:solidFill>
                  <a:srgbClr val="CBEEFD"/>
                </a:solidFill>
              </a:rPr>
              <a:t>LOGIN CREDENTIALS</a:t>
            </a:r>
            <a:endParaRPr sz="1600" b="1">
              <a:solidFill>
                <a:srgbClr val="CBEEFD"/>
              </a:solidFill>
            </a:endParaRPr>
          </a:p>
          <a:p>
            <a:pPr>
              <a:spcBef>
                <a:spcPts val="1333"/>
              </a:spcBef>
            </a:pPr>
            <a:r>
              <a:rPr lang="en" sz="1600">
                <a:solidFill>
                  <a:schemeClr val="lt2"/>
                </a:solidFill>
              </a:rPr>
              <a:t>Usernam</a:t>
            </a:r>
            <a:r>
              <a:rPr lang="en" sz="1600">
                <a:solidFill>
                  <a:schemeClr val="lt1"/>
                </a:solidFill>
              </a:rPr>
              <a:t>e:</a:t>
            </a:r>
            <a:r>
              <a:rPr lang="en" sz="1733">
                <a:solidFill>
                  <a:schemeClr val="lt1"/>
                </a:solidFill>
              </a:rPr>
              <a:t> </a:t>
            </a:r>
            <a:r>
              <a:rPr lang="en" sz="1733" b="1">
                <a:solidFill>
                  <a:srgbClr val="CBEEFD"/>
                </a:solidFill>
              </a:rPr>
              <a:t>customer_demo</a:t>
            </a:r>
            <a:endParaRPr sz="1733" b="1">
              <a:solidFill>
                <a:srgbClr val="CBEEFD"/>
              </a:solidFill>
            </a:endParaRPr>
          </a:p>
          <a:p>
            <a:pPr>
              <a:spcBef>
                <a:spcPts val="1333"/>
              </a:spcBef>
            </a:pPr>
            <a:r>
              <a:rPr lang="en" sz="1600">
                <a:solidFill>
                  <a:schemeClr val="lt2"/>
                </a:solidFill>
              </a:rPr>
              <a:t>Password:</a:t>
            </a:r>
            <a:r>
              <a:rPr lang="en" sz="1733">
                <a:solidFill>
                  <a:schemeClr val="lt2"/>
                </a:solidFill>
              </a:rPr>
              <a:t> </a:t>
            </a:r>
            <a:endParaRPr sz="1733" b="1">
              <a:solidFill>
                <a:srgbClr val="CBEEFD"/>
              </a:solidFill>
            </a:endParaRPr>
          </a:p>
        </p:txBody>
      </p:sp>
      <p:sp>
        <p:nvSpPr>
          <p:cNvPr id="254" name="Google Shape;254;p38"/>
          <p:cNvSpPr txBox="1">
            <a:spLocks noGrp="1"/>
          </p:cNvSpPr>
          <p:nvPr>
            <p:ph type="sldNum" idx="12"/>
          </p:nvPr>
        </p:nvSpPr>
        <p:spPr>
          <a:xfrm>
            <a:off x="11675852" y="6466355"/>
            <a:ext cx="327200" cy="302800"/>
          </a:xfrm>
          <a:prstGeom prst="rect">
            <a:avLst/>
          </a:prstGeom>
          <a:noFill/>
          <a:ln>
            <a:noFill/>
          </a:ln>
        </p:spPr>
        <p:txBody>
          <a:bodyPr spcFirstLastPara="1" vert="horz" wrap="square" lIns="37633" tIns="37633" rIns="37633" bIns="37633" rtlCol="0" anchor="b" anchorCtr="0">
            <a:noAutofit/>
          </a:bodyPr>
          <a:lstStyle/>
          <a:p>
            <a:pPr algn="l">
              <a:buClr>
                <a:srgbClr val="000000"/>
              </a:buClr>
            </a:pPr>
            <a:fld id="{00000000-1234-1234-1234-123412341234}" type="slidenum">
              <a:rPr lang="en" sz="1333"/>
              <a:pPr algn="l">
                <a:buClr>
                  <a:srgbClr val="000000"/>
                </a:buClr>
              </a:pPr>
              <a:t>6</a:t>
            </a:fld>
            <a:endParaRPr sz="1333"/>
          </a:p>
        </p:txBody>
      </p:sp>
      <p:pic>
        <p:nvPicPr>
          <p:cNvPr id="255" name="Google Shape;255;p38">
            <a:hlinkClick r:id="rId4"/>
          </p:cNvPr>
          <p:cNvPicPr preferRelativeResize="0"/>
          <p:nvPr/>
        </p:nvPicPr>
        <p:blipFill>
          <a:blip r:embed="rId5">
            <a:alphaModFix/>
          </a:blip>
          <a:stretch>
            <a:fillRect/>
          </a:stretch>
        </p:blipFill>
        <p:spPr>
          <a:xfrm>
            <a:off x="1592254" y="1561834"/>
            <a:ext cx="1585773" cy="521900"/>
          </a:xfrm>
          <a:prstGeom prst="rect">
            <a:avLst/>
          </a:prstGeom>
          <a:noFill/>
          <a:ln>
            <a:noFill/>
          </a:ln>
        </p:spPr>
      </p:pic>
      <p:pic>
        <p:nvPicPr>
          <p:cNvPr id="256" name="Google Shape;256;p38">
            <a:hlinkClick r:id="rId6"/>
          </p:cNvPr>
          <p:cNvPicPr preferRelativeResize="0"/>
          <p:nvPr/>
        </p:nvPicPr>
        <p:blipFill>
          <a:blip r:embed="rId7">
            <a:alphaModFix/>
          </a:blip>
          <a:stretch>
            <a:fillRect/>
          </a:stretch>
        </p:blipFill>
        <p:spPr>
          <a:xfrm>
            <a:off x="3862374" y="1561834"/>
            <a:ext cx="1585773" cy="521900"/>
          </a:xfrm>
          <a:prstGeom prst="rect">
            <a:avLst/>
          </a:prstGeom>
          <a:noFill/>
          <a:ln>
            <a:noFill/>
          </a:ln>
        </p:spPr>
      </p:pic>
      <p:pic>
        <p:nvPicPr>
          <p:cNvPr id="257" name="Google Shape;257;p38"/>
          <p:cNvPicPr preferRelativeResize="0"/>
          <p:nvPr/>
        </p:nvPicPr>
        <p:blipFill>
          <a:blip r:embed="rId8">
            <a:alphaModFix/>
          </a:blip>
          <a:stretch>
            <a:fillRect/>
          </a:stretch>
        </p:blipFill>
        <p:spPr>
          <a:xfrm>
            <a:off x="1742901" y="280268"/>
            <a:ext cx="3554633" cy="547433"/>
          </a:xfrm>
          <a:prstGeom prst="rect">
            <a:avLst/>
          </a:prstGeom>
          <a:noFill/>
          <a:ln>
            <a:noFill/>
          </a:ln>
        </p:spPr>
      </p:pic>
      <p:pic>
        <p:nvPicPr>
          <p:cNvPr id="258" name="Google Shape;258;p38"/>
          <p:cNvPicPr preferRelativeResize="0"/>
          <p:nvPr/>
        </p:nvPicPr>
        <p:blipFill>
          <a:blip r:embed="rId9">
            <a:alphaModFix/>
          </a:blip>
          <a:stretch>
            <a:fillRect/>
          </a:stretch>
        </p:blipFill>
        <p:spPr>
          <a:xfrm>
            <a:off x="4322739" y="2199634"/>
            <a:ext cx="665023" cy="664967"/>
          </a:xfrm>
          <a:prstGeom prst="rect">
            <a:avLst/>
          </a:prstGeom>
          <a:noFill/>
          <a:ln>
            <a:noFill/>
          </a:ln>
        </p:spPr>
      </p:pic>
      <p:pic>
        <p:nvPicPr>
          <p:cNvPr id="259" name="Google Shape;259;p38"/>
          <p:cNvPicPr preferRelativeResize="0"/>
          <p:nvPr/>
        </p:nvPicPr>
        <p:blipFill>
          <a:blip r:embed="rId9">
            <a:alphaModFix/>
          </a:blip>
          <a:stretch>
            <a:fillRect/>
          </a:stretch>
        </p:blipFill>
        <p:spPr>
          <a:xfrm>
            <a:off x="2052639" y="2199634"/>
            <a:ext cx="665023" cy="664967"/>
          </a:xfrm>
          <a:prstGeom prst="rect">
            <a:avLst/>
          </a:prstGeom>
          <a:noFill/>
          <a:ln>
            <a:noFill/>
          </a:ln>
        </p:spPr>
      </p:pic>
      <p:sp>
        <p:nvSpPr>
          <p:cNvPr id="260" name="Google Shape;260;p38"/>
          <p:cNvSpPr txBox="1"/>
          <p:nvPr/>
        </p:nvSpPr>
        <p:spPr>
          <a:xfrm>
            <a:off x="361233" y="3986700"/>
            <a:ext cx="5981600" cy="1784872"/>
          </a:xfrm>
          <a:prstGeom prst="rect">
            <a:avLst/>
          </a:prstGeom>
          <a:noFill/>
          <a:ln>
            <a:noFill/>
          </a:ln>
        </p:spPr>
        <p:txBody>
          <a:bodyPr spcFirstLastPara="1" wrap="square" lIns="121900" tIns="121900" rIns="121900" bIns="121900" anchor="t" anchorCtr="0">
            <a:spAutoFit/>
          </a:bodyPr>
          <a:lstStyle/>
          <a:p>
            <a:r>
              <a:rPr lang="en" sz="2400">
                <a:solidFill>
                  <a:schemeClr val="lt1"/>
                </a:solidFill>
              </a:rPr>
              <a:t>iOS: </a:t>
            </a:r>
            <a:endParaRPr sz="2400">
              <a:solidFill>
                <a:schemeClr val="lt1"/>
              </a:solidFill>
            </a:endParaRPr>
          </a:p>
          <a:p>
            <a:r>
              <a:rPr lang="en" sz="1333" u="sng">
                <a:solidFill>
                  <a:schemeClr val="lt1"/>
                </a:solidFill>
                <a:hlinkClick r:id="rId10">
                  <a:extLst>
                    <a:ext uri="{A12FA001-AC4F-418D-AE19-62706E023703}">
                      <ahyp:hlinkClr xmlns:ahyp="http://schemas.microsoft.com/office/drawing/2018/hyperlinkcolor" val="tx"/>
                    </a:ext>
                  </a:extLst>
                </a:hlinkClick>
              </a:rPr>
              <a:t>https://testflight.apple.com/join/31UbonHF</a:t>
            </a:r>
            <a:endParaRPr sz="2400">
              <a:solidFill>
                <a:schemeClr val="lt1"/>
              </a:solidFill>
            </a:endParaRPr>
          </a:p>
          <a:p>
            <a:endParaRPr sz="2400">
              <a:solidFill>
                <a:schemeClr val="lt1"/>
              </a:solidFill>
            </a:endParaRPr>
          </a:p>
          <a:p>
            <a:r>
              <a:rPr lang="en" sz="2533">
                <a:solidFill>
                  <a:schemeClr val="lt1"/>
                </a:solidFill>
              </a:rPr>
              <a:t>Android:</a:t>
            </a:r>
            <a:r>
              <a:rPr lang="en" sz="2400">
                <a:solidFill>
                  <a:schemeClr val="lt1"/>
                </a:solidFill>
              </a:rPr>
              <a:t> </a:t>
            </a:r>
            <a:r>
              <a:rPr lang="en" sz="1333" u="sng">
                <a:solidFill>
                  <a:schemeClr val="lt1"/>
                </a:solidFill>
                <a:hlinkClick r:id="rId11">
                  <a:extLst>
                    <a:ext uri="{A12FA001-AC4F-418D-AE19-62706E023703}">
                      <ahyp:hlinkClr xmlns:ahyp="http://schemas.microsoft.com/office/drawing/2018/hyperlinkcolor" val="tx"/>
                    </a:ext>
                  </a:extLst>
                </a:hlinkClick>
              </a:rPr>
              <a:t>https://play.google.com/apps/testing/sg.alphaori.smartshipgodemo</a:t>
            </a:r>
            <a:endParaRPr sz="24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265" name="Google Shape;265;p39"/>
          <p:cNvPicPr preferRelativeResize="0"/>
          <p:nvPr/>
        </p:nvPicPr>
        <p:blipFill>
          <a:blip r:embed="rId3">
            <a:alphaModFix/>
          </a:blip>
          <a:stretch>
            <a:fillRect/>
          </a:stretch>
        </p:blipFill>
        <p:spPr>
          <a:xfrm>
            <a:off x="2482969" y="1919067"/>
            <a:ext cx="2280367" cy="4317448"/>
          </a:xfrm>
          <a:prstGeom prst="rect">
            <a:avLst/>
          </a:prstGeom>
          <a:noFill/>
          <a:ln>
            <a:noFill/>
          </a:ln>
        </p:spPr>
      </p:pic>
      <p:pic>
        <p:nvPicPr>
          <p:cNvPr id="266" name="Google Shape;266;p39"/>
          <p:cNvPicPr preferRelativeResize="0"/>
          <p:nvPr/>
        </p:nvPicPr>
        <p:blipFill>
          <a:blip r:embed="rId4">
            <a:alphaModFix/>
          </a:blip>
          <a:stretch>
            <a:fillRect/>
          </a:stretch>
        </p:blipFill>
        <p:spPr>
          <a:xfrm>
            <a:off x="202601" y="1920195"/>
            <a:ext cx="2280367" cy="4317500"/>
          </a:xfrm>
          <a:prstGeom prst="rect">
            <a:avLst/>
          </a:prstGeom>
          <a:noFill/>
          <a:ln>
            <a:noFill/>
          </a:ln>
        </p:spPr>
      </p:pic>
      <p:sp>
        <p:nvSpPr>
          <p:cNvPr id="267" name="Google Shape;267;p39"/>
          <p:cNvSpPr txBox="1"/>
          <p:nvPr/>
        </p:nvSpPr>
        <p:spPr>
          <a:xfrm>
            <a:off x="44000" y="802000"/>
            <a:ext cx="11134000" cy="483200"/>
          </a:xfrm>
          <a:prstGeom prst="rect">
            <a:avLst/>
          </a:prstGeom>
          <a:noFill/>
          <a:ln>
            <a:noFill/>
          </a:ln>
        </p:spPr>
        <p:txBody>
          <a:bodyPr spcFirstLastPara="1" wrap="square" lIns="121900" tIns="121900" rIns="121900" bIns="121900" anchor="t" anchorCtr="0">
            <a:noAutofit/>
          </a:bodyPr>
          <a:lstStyle/>
          <a:p>
            <a:pPr>
              <a:spcAft>
                <a:spcPts val="533"/>
              </a:spcAft>
            </a:pPr>
            <a:r>
              <a:rPr lang="en" sz="1600">
                <a:solidFill>
                  <a:srgbClr val="D9D9D9"/>
                </a:solidFill>
                <a:latin typeface="Avenir"/>
                <a:ea typeface="Avenir"/>
                <a:cs typeface="Avenir"/>
                <a:sym typeface="Avenir"/>
              </a:rPr>
              <a:t>Companion Mobile App to SMARTShip portal ‘Fleet In your pocket’ experience </a:t>
            </a:r>
            <a:endParaRPr sz="1600">
              <a:solidFill>
                <a:srgbClr val="EFEFEF"/>
              </a:solidFill>
              <a:latin typeface="Avenir"/>
              <a:ea typeface="Avenir"/>
              <a:cs typeface="Avenir"/>
              <a:sym typeface="Avenir"/>
            </a:endParaRPr>
          </a:p>
        </p:txBody>
      </p:sp>
      <p:sp>
        <p:nvSpPr>
          <p:cNvPr id="268" name="Google Shape;268;p39"/>
          <p:cNvSpPr/>
          <p:nvPr/>
        </p:nvSpPr>
        <p:spPr>
          <a:xfrm>
            <a:off x="8523400" y="145633"/>
            <a:ext cx="3374400" cy="578400"/>
          </a:xfrm>
          <a:prstGeom prst="roundRect">
            <a:avLst>
              <a:gd name="adj" fmla="val 291"/>
            </a:avLst>
          </a:prstGeom>
          <a:solidFill>
            <a:schemeClr val="accent1"/>
          </a:solidFill>
          <a:ln>
            <a:noFill/>
          </a:ln>
        </p:spPr>
        <p:txBody>
          <a:bodyPr spcFirstLastPara="1" wrap="square" lIns="121900" tIns="121900" rIns="121900" bIns="121900" anchor="t" anchorCtr="0">
            <a:noAutofit/>
          </a:bodyPr>
          <a:lstStyle/>
          <a:p>
            <a:pPr>
              <a:buClr>
                <a:schemeClr val="dk1"/>
              </a:buClr>
              <a:buSzPts val="1100"/>
            </a:pPr>
            <a:r>
              <a:rPr lang="en" sz="2133" b="1">
                <a:solidFill>
                  <a:srgbClr val="BAE0FF"/>
                </a:solidFill>
              </a:rPr>
              <a:t>Mobile App Demo</a:t>
            </a:r>
            <a:endParaRPr sz="2400">
              <a:solidFill>
                <a:srgbClr val="EFEFEF"/>
              </a:solidFill>
              <a:latin typeface="Avenir"/>
              <a:ea typeface="Avenir"/>
              <a:cs typeface="Avenir"/>
              <a:sym typeface="Avenir"/>
            </a:endParaRPr>
          </a:p>
        </p:txBody>
      </p:sp>
      <p:sp>
        <p:nvSpPr>
          <p:cNvPr id="269" name="Google Shape;269;p39"/>
          <p:cNvSpPr txBox="1">
            <a:spLocks noGrp="1"/>
          </p:cNvSpPr>
          <p:nvPr>
            <p:ph type="sldNum" idx="12"/>
          </p:nvPr>
        </p:nvSpPr>
        <p:spPr>
          <a:xfrm>
            <a:off x="11675852" y="6466355"/>
            <a:ext cx="327200" cy="302800"/>
          </a:xfrm>
          <a:prstGeom prst="rect">
            <a:avLst/>
          </a:prstGeom>
          <a:noFill/>
          <a:ln>
            <a:noFill/>
          </a:ln>
        </p:spPr>
        <p:txBody>
          <a:bodyPr spcFirstLastPara="1" vert="horz" wrap="square" lIns="37633" tIns="37633" rIns="37633" bIns="37633" rtlCol="0" anchor="b" anchorCtr="0">
            <a:noAutofit/>
          </a:bodyPr>
          <a:lstStyle/>
          <a:p>
            <a:pPr algn="l">
              <a:buClr>
                <a:srgbClr val="000000"/>
              </a:buClr>
            </a:pPr>
            <a:fld id="{00000000-1234-1234-1234-123412341234}" type="slidenum">
              <a:rPr lang="en" sz="1333"/>
              <a:pPr algn="l">
                <a:buClr>
                  <a:srgbClr val="000000"/>
                </a:buClr>
              </a:pPr>
              <a:t>7</a:t>
            </a:fld>
            <a:endParaRPr sz="1333"/>
          </a:p>
        </p:txBody>
      </p:sp>
      <p:pic>
        <p:nvPicPr>
          <p:cNvPr id="270" name="Google Shape;270;p39"/>
          <p:cNvPicPr preferRelativeResize="0"/>
          <p:nvPr/>
        </p:nvPicPr>
        <p:blipFill>
          <a:blip r:embed="rId5">
            <a:alphaModFix/>
          </a:blip>
          <a:stretch>
            <a:fillRect/>
          </a:stretch>
        </p:blipFill>
        <p:spPr>
          <a:xfrm>
            <a:off x="4763329" y="1920196"/>
            <a:ext cx="2428612" cy="4317505"/>
          </a:xfrm>
          <a:prstGeom prst="rect">
            <a:avLst/>
          </a:prstGeom>
          <a:noFill/>
          <a:ln>
            <a:noFill/>
          </a:ln>
        </p:spPr>
      </p:pic>
      <p:pic>
        <p:nvPicPr>
          <p:cNvPr id="271" name="Google Shape;271;p39"/>
          <p:cNvPicPr preferRelativeResize="0"/>
          <p:nvPr/>
        </p:nvPicPr>
        <p:blipFill>
          <a:blip r:embed="rId6">
            <a:alphaModFix/>
          </a:blip>
          <a:stretch>
            <a:fillRect/>
          </a:stretch>
        </p:blipFill>
        <p:spPr>
          <a:xfrm>
            <a:off x="7191952" y="1919005"/>
            <a:ext cx="2428624" cy="4317560"/>
          </a:xfrm>
          <a:prstGeom prst="rect">
            <a:avLst/>
          </a:prstGeom>
          <a:noFill/>
          <a:ln>
            <a:noFill/>
          </a:ln>
        </p:spPr>
      </p:pic>
      <p:pic>
        <p:nvPicPr>
          <p:cNvPr id="272" name="Google Shape;272;p39"/>
          <p:cNvPicPr preferRelativeResize="0"/>
          <p:nvPr/>
        </p:nvPicPr>
        <p:blipFill>
          <a:blip r:embed="rId7">
            <a:alphaModFix/>
          </a:blip>
          <a:stretch>
            <a:fillRect/>
          </a:stretch>
        </p:blipFill>
        <p:spPr>
          <a:xfrm>
            <a:off x="9620577" y="1917897"/>
            <a:ext cx="2428624" cy="4317512"/>
          </a:xfrm>
          <a:prstGeom prst="rect">
            <a:avLst/>
          </a:prstGeom>
          <a:noFill/>
          <a:ln>
            <a:noFill/>
          </a:ln>
        </p:spPr>
      </p:pic>
      <p:pic>
        <p:nvPicPr>
          <p:cNvPr id="273" name="Google Shape;273;p39">
            <a:hlinkClick r:id="rId8"/>
          </p:cNvPr>
          <p:cNvPicPr preferRelativeResize="0"/>
          <p:nvPr/>
        </p:nvPicPr>
        <p:blipFill>
          <a:blip r:embed="rId9">
            <a:alphaModFix/>
          </a:blip>
          <a:stretch>
            <a:fillRect/>
          </a:stretch>
        </p:blipFill>
        <p:spPr>
          <a:xfrm>
            <a:off x="4690331" y="1370697"/>
            <a:ext cx="1238859" cy="407708"/>
          </a:xfrm>
          <a:prstGeom prst="rect">
            <a:avLst/>
          </a:prstGeom>
          <a:noFill/>
          <a:ln>
            <a:noFill/>
          </a:ln>
        </p:spPr>
      </p:pic>
      <p:pic>
        <p:nvPicPr>
          <p:cNvPr id="274" name="Google Shape;274;p39">
            <a:hlinkClick r:id="rId10"/>
          </p:cNvPr>
          <p:cNvPicPr preferRelativeResize="0"/>
          <p:nvPr/>
        </p:nvPicPr>
        <p:blipFill>
          <a:blip r:embed="rId11">
            <a:alphaModFix/>
          </a:blip>
          <a:stretch>
            <a:fillRect/>
          </a:stretch>
        </p:blipFill>
        <p:spPr>
          <a:xfrm>
            <a:off x="6262825" y="1370697"/>
            <a:ext cx="1238859" cy="407708"/>
          </a:xfrm>
          <a:prstGeom prst="rect">
            <a:avLst/>
          </a:prstGeom>
          <a:noFill/>
          <a:ln>
            <a:noFill/>
          </a:ln>
        </p:spPr>
      </p:pic>
      <p:pic>
        <p:nvPicPr>
          <p:cNvPr id="275" name="Google Shape;275;p39"/>
          <p:cNvPicPr preferRelativeResize="0"/>
          <p:nvPr/>
        </p:nvPicPr>
        <p:blipFill>
          <a:blip r:embed="rId12">
            <a:alphaModFix/>
          </a:blip>
          <a:stretch>
            <a:fillRect/>
          </a:stretch>
        </p:blipFill>
        <p:spPr>
          <a:xfrm>
            <a:off x="202601" y="161134"/>
            <a:ext cx="3554633" cy="54743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0"/>
          <p:cNvSpPr/>
          <p:nvPr/>
        </p:nvSpPr>
        <p:spPr>
          <a:xfrm>
            <a:off x="0" y="0"/>
            <a:ext cx="12192000" cy="6243600"/>
          </a:xfrm>
          <a:prstGeom prst="rect">
            <a:avLst/>
          </a:prstGeom>
          <a:solidFill>
            <a:srgbClr val="0A1425"/>
          </a:solidFill>
          <a:ln>
            <a:noFill/>
          </a:ln>
        </p:spPr>
        <p:txBody>
          <a:bodyPr spcFirstLastPara="1" wrap="square" lIns="121900" tIns="121900" rIns="121900" bIns="121900" anchor="ctr" anchorCtr="0">
            <a:noAutofit/>
          </a:bodyPr>
          <a:lstStyle/>
          <a:p>
            <a:endParaRPr sz="2400"/>
          </a:p>
        </p:txBody>
      </p:sp>
      <p:sp>
        <p:nvSpPr>
          <p:cNvPr id="281" name="Google Shape;281;p40"/>
          <p:cNvSpPr txBox="1">
            <a:spLocks noGrp="1"/>
          </p:cNvSpPr>
          <p:nvPr>
            <p:ph type="title"/>
          </p:nvPr>
        </p:nvSpPr>
        <p:spPr>
          <a:xfrm>
            <a:off x="0" y="0"/>
            <a:ext cx="5948000" cy="805600"/>
          </a:xfrm>
          <a:prstGeom prst="rect">
            <a:avLst/>
          </a:prstGeom>
          <a:noFill/>
          <a:ln>
            <a:noFill/>
          </a:ln>
        </p:spPr>
        <p:txBody>
          <a:bodyPr spcFirstLastPara="1" vert="horz" wrap="square" lIns="60933" tIns="60933" rIns="60933" bIns="60933" rtlCol="0" anchor="ctr" anchorCtr="0">
            <a:noAutofit/>
          </a:bodyPr>
          <a:lstStyle/>
          <a:p>
            <a:pPr>
              <a:buClr>
                <a:schemeClr val="dk1"/>
              </a:buClr>
              <a:buSzPts val="3200"/>
            </a:pPr>
            <a:r>
              <a:rPr lang="en" b="1">
                <a:solidFill>
                  <a:schemeClr val="lt1"/>
                </a:solidFill>
              </a:rPr>
              <a:t>Charter Party (CP) Dashboard</a:t>
            </a:r>
            <a:endParaRPr sz="4267" b="1">
              <a:solidFill>
                <a:schemeClr val="lt1"/>
              </a:solidFill>
            </a:endParaRPr>
          </a:p>
        </p:txBody>
      </p:sp>
      <p:sp>
        <p:nvSpPr>
          <p:cNvPr id="282" name="Google Shape;282;p40"/>
          <p:cNvSpPr txBox="1"/>
          <p:nvPr/>
        </p:nvSpPr>
        <p:spPr>
          <a:xfrm>
            <a:off x="156300" y="751837"/>
            <a:ext cx="11741600" cy="686400"/>
          </a:xfrm>
          <a:prstGeom prst="rect">
            <a:avLst/>
          </a:prstGeom>
          <a:noFill/>
          <a:ln>
            <a:noFill/>
          </a:ln>
        </p:spPr>
        <p:txBody>
          <a:bodyPr spcFirstLastPara="1" wrap="square" lIns="121900" tIns="121900" rIns="121900" bIns="121900" anchor="t" anchorCtr="0">
            <a:noAutofit/>
          </a:bodyPr>
          <a:lstStyle/>
          <a:p>
            <a:r>
              <a:rPr lang="en" sz="1600">
                <a:solidFill>
                  <a:srgbClr val="D2D5DA"/>
                </a:solidFill>
                <a:latin typeface="Avenir"/>
                <a:ea typeface="Avenir"/>
                <a:cs typeface="Avenir"/>
                <a:sym typeface="Avenir"/>
              </a:rPr>
              <a:t>CP Dashboard provides a one click overview of performance against Charter Party parameters - speed, consumption, wave, wind, current and deviation from route.</a:t>
            </a:r>
            <a:endParaRPr sz="1467">
              <a:solidFill>
                <a:srgbClr val="D2D5DA"/>
              </a:solidFill>
              <a:latin typeface="Avenir"/>
              <a:ea typeface="Avenir"/>
              <a:cs typeface="Avenir"/>
              <a:sym typeface="Avenir"/>
            </a:endParaRPr>
          </a:p>
        </p:txBody>
      </p:sp>
      <p:pic>
        <p:nvPicPr>
          <p:cNvPr id="283" name="Google Shape;283;p40"/>
          <p:cNvPicPr preferRelativeResize="0"/>
          <p:nvPr/>
        </p:nvPicPr>
        <p:blipFill>
          <a:blip r:embed="rId3">
            <a:alphaModFix/>
          </a:blip>
          <a:stretch>
            <a:fillRect/>
          </a:stretch>
        </p:blipFill>
        <p:spPr>
          <a:xfrm>
            <a:off x="465900" y="1588667"/>
            <a:ext cx="11122400" cy="4528867"/>
          </a:xfrm>
          <a:prstGeom prst="rect">
            <a:avLst/>
          </a:prstGeom>
          <a:noFill/>
          <a:ln w="9525" cap="flat" cmpd="sng">
            <a:solidFill>
              <a:srgbClr val="434343"/>
            </a:solidFill>
            <a:prstDash val="solid"/>
            <a:round/>
            <a:headEnd type="none" w="sm" len="sm"/>
            <a:tailEnd type="none" w="sm" len="sm"/>
          </a:ln>
        </p:spPr>
      </p:pic>
      <p:sp>
        <p:nvSpPr>
          <p:cNvPr id="284" name="Google Shape;284;p40"/>
          <p:cNvSpPr/>
          <p:nvPr/>
        </p:nvSpPr>
        <p:spPr>
          <a:xfrm>
            <a:off x="8530833" y="149067"/>
            <a:ext cx="3367200" cy="578400"/>
          </a:xfrm>
          <a:prstGeom prst="roundRect">
            <a:avLst>
              <a:gd name="adj" fmla="val 291"/>
            </a:avLst>
          </a:prstGeom>
          <a:solidFill>
            <a:schemeClr val="accent1"/>
          </a:solidFill>
          <a:ln>
            <a:noFill/>
          </a:ln>
        </p:spPr>
        <p:txBody>
          <a:bodyPr spcFirstLastPara="1" wrap="square" lIns="121900" tIns="121900" rIns="121900" bIns="121900" anchor="t" anchorCtr="0">
            <a:noAutofit/>
          </a:bodyPr>
          <a:lstStyle/>
          <a:p>
            <a:pPr>
              <a:buClr>
                <a:schemeClr val="dk1"/>
              </a:buClr>
              <a:buSzPts val="1100"/>
            </a:pPr>
            <a:r>
              <a:rPr lang="en" sz="2133" b="1">
                <a:solidFill>
                  <a:srgbClr val="BAE0FF"/>
                </a:solidFill>
              </a:rPr>
              <a:t>CP Dashboard Demo</a:t>
            </a:r>
            <a:endParaRPr sz="2400">
              <a:solidFill>
                <a:srgbClr val="EFEFEF"/>
              </a:solidFill>
              <a:latin typeface="Avenir"/>
              <a:ea typeface="Avenir"/>
              <a:cs typeface="Avenir"/>
              <a:sym typeface="Avenir"/>
            </a:endParaRPr>
          </a:p>
        </p:txBody>
      </p:sp>
      <p:sp>
        <p:nvSpPr>
          <p:cNvPr id="285" name="Google Shape;285;p40"/>
          <p:cNvSpPr txBox="1">
            <a:spLocks noGrp="1"/>
          </p:cNvSpPr>
          <p:nvPr>
            <p:ph type="sldNum" idx="4294967295"/>
          </p:nvPr>
        </p:nvSpPr>
        <p:spPr>
          <a:xfrm>
            <a:off x="11675852" y="6466355"/>
            <a:ext cx="327200" cy="302800"/>
          </a:xfrm>
          <a:prstGeom prst="rect">
            <a:avLst/>
          </a:prstGeom>
          <a:noFill/>
          <a:ln>
            <a:noFill/>
          </a:ln>
        </p:spPr>
        <p:txBody>
          <a:bodyPr spcFirstLastPara="1" vert="horz" wrap="square" lIns="37633" tIns="37633" rIns="37633" bIns="37633" rtlCol="0" anchor="b" anchorCtr="0">
            <a:noAutofit/>
          </a:bodyPr>
          <a:lstStyle/>
          <a:p>
            <a:pPr algn="l">
              <a:buClr>
                <a:srgbClr val="000000"/>
              </a:buClr>
            </a:pPr>
            <a:fld id="{00000000-1234-1234-1234-123412341234}" type="slidenum">
              <a:rPr lang="en" sz="1333"/>
              <a:pPr algn="l">
                <a:buClr>
                  <a:srgbClr val="000000"/>
                </a:buClr>
              </a:pPr>
              <a:t>8</a:t>
            </a:fld>
            <a:endParaRPr sz="1333"/>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1"/>
          <p:cNvSpPr txBox="1">
            <a:spLocks noGrp="1"/>
          </p:cNvSpPr>
          <p:nvPr>
            <p:ph type="title"/>
          </p:nvPr>
        </p:nvSpPr>
        <p:spPr>
          <a:xfrm>
            <a:off x="142867" y="-4"/>
            <a:ext cx="11906400" cy="740400"/>
          </a:xfrm>
          <a:prstGeom prst="rect">
            <a:avLst/>
          </a:prstGeom>
          <a:noFill/>
          <a:ln>
            <a:noFill/>
          </a:ln>
        </p:spPr>
        <p:txBody>
          <a:bodyPr spcFirstLastPara="1" vert="horz" wrap="square" lIns="60933" tIns="60933" rIns="60933" bIns="60933" rtlCol="0" anchor="ctr" anchorCtr="0">
            <a:noAutofit/>
          </a:bodyPr>
          <a:lstStyle/>
          <a:p>
            <a:pPr>
              <a:buClr>
                <a:schemeClr val="dk1"/>
              </a:buClr>
              <a:buSzPts val="3200"/>
            </a:pPr>
            <a:r>
              <a:rPr lang="en" sz="3067" b="1">
                <a:solidFill>
                  <a:schemeClr val="lt1"/>
                </a:solidFill>
              </a:rPr>
              <a:t>Automated Hull Performance Monitoring</a:t>
            </a:r>
            <a:endParaRPr sz="3067" b="1">
              <a:solidFill>
                <a:schemeClr val="lt1"/>
              </a:solidFill>
            </a:endParaRPr>
          </a:p>
        </p:txBody>
      </p:sp>
      <p:sp>
        <p:nvSpPr>
          <p:cNvPr id="291" name="Google Shape;291;p41"/>
          <p:cNvSpPr txBox="1"/>
          <p:nvPr/>
        </p:nvSpPr>
        <p:spPr>
          <a:xfrm>
            <a:off x="44600" y="812133"/>
            <a:ext cx="11892400" cy="707600"/>
          </a:xfrm>
          <a:prstGeom prst="rect">
            <a:avLst/>
          </a:prstGeom>
          <a:noFill/>
          <a:ln>
            <a:noFill/>
          </a:ln>
        </p:spPr>
        <p:txBody>
          <a:bodyPr spcFirstLastPara="1" wrap="square" lIns="121900" tIns="121900" rIns="121900" bIns="121900" anchor="t" anchorCtr="0">
            <a:noAutofit/>
          </a:bodyPr>
          <a:lstStyle/>
          <a:p>
            <a:pPr>
              <a:lnSpc>
                <a:spcPct val="115000"/>
              </a:lnSpc>
              <a:buClr>
                <a:schemeClr val="dk1"/>
              </a:buClr>
              <a:buSzPts val="1100"/>
            </a:pPr>
            <a:r>
              <a:rPr lang="en" sz="1600">
                <a:solidFill>
                  <a:srgbClr val="D2D5DA"/>
                </a:solidFill>
                <a:latin typeface="Avenir"/>
                <a:ea typeface="Avenir"/>
                <a:cs typeface="Avenir"/>
                <a:sym typeface="Avenir"/>
              </a:rPr>
              <a:t>Provides continuous monitoring of hull performance characteristics and a tool to check consumption at various speeds, dwt and hull condition</a:t>
            </a:r>
            <a:endParaRPr sz="1600">
              <a:solidFill>
                <a:srgbClr val="D2D5DA"/>
              </a:solidFill>
              <a:latin typeface="Avenir"/>
              <a:ea typeface="Avenir"/>
              <a:cs typeface="Avenir"/>
              <a:sym typeface="Avenir"/>
            </a:endParaRPr>
          </a:p>
        </p:txBody>
      </p:sp>
      <p:sp>
        <p:nvSpPr>
          <p:cNvPr id="292" name="Google Shape;292;p41"/>
          <p:cNvSpPr txBox="1"/>
          <p:nvPr/>
        </p:nvSpPr>
        <p:spPr>
          <a:xfrm>
            <a:off x="6096000" y="2320633"/>
            <a:ext cx="1062000" cy="138400"/>
          </a:xfrm>
          <a:prstGeom prst="rect">
            <a:avLst/>
          </a:prstGeom>
          <a:solidFill>
            <a:srgbClr val="000000"/>
          </a:solidFill>
          <a:ln>
            <a:noFill/>
          </a:ln>
        </p:spPr>
        <p:txBody>
          <a:bodyPr spcFirstLastPara="1" wrap="square" lIns="121900" tIns="121900" rIns="121900" bIns="121900" anchor="t" anchorCtr="0">
            <a:noAutofit/>
          </a:bodyPr>
          <a:lstStyle/>
          <a:p>
            <a:endParaRPr sz="2400">
              <a:latin typeface="Avenir"/>
              <a:ea typeface="Avenir"/>
              <a:cs typeface="Avenir"/>
              <a:sym typeface="Avenir"/>
            </a:endParaRPr>
          </a:p>
        </p:txBody>
      </p:sp>
      <p:sp>
        <p:nvSpPr>
          <p:cNvPr id="293" name="Google Shape;293;p41"/>
          <p:cNvSpPr/>
          <p:nvPr/>
        </p:nvSpPr>
        <p:spPr>
          <a:xfrm>
            <a:off x="8519500" y="130900"/>
            <a:ext cx="3378400" cy="578400"/>
          </a:xfrm>
          <a:prstGeom prst="roundRect">
            <a:avLst>
              <a:gd name="adj" fmla="val 291"/>
            </a:avLst>
          </a:prstGeom>
          <a:solidFill>
            <a:schemeClr val="accent1"/>
          </a:solidFill>
          <a:ln>
            <a:noFill/>
          </a:ln>
        </p:spPr>
        <p:txBody>
          <a:bodyPr spcFirstLastPara="1" wrap="square" lIns="121900" tIns="121900" rIns="121900" bIns="121900" anchor="t" anchorCtr="0">
            <a:noAutofit/>
          </a:bodyPr>
          <a:lstStyle/>
          <a:p>
            <a:pPr>
              <a:buClr>
                <a:schemeClr val="dk1"/>
              </a:buClr>
              <a:buSzPts val="1100"/>
            </a:pPr>
            <a:r>
              <a:rPr lang="en" sz="2133" b="1">
                <a:solidFill>
                  <a:srgbClr val="BAE0FF"/>
                </a:solidFill>
              </a:rPr>
              <a:t>Hull Performance Demo</a:t>
            </a:r>
            <a:endParaRPr sz="2400">
              <a:solidFill>
                <a:srgbClr val="EFEFEF"/>
              </a:solidFill>
              <a:latin typeface="Avenir"/>
              <a:ea typeface="Avenir"/>
              <a:cs typeface="Avenir"/>
              <a:sym typeface="Avenir"/>
            </a:endParaRPr>
          </a:p>
        </p:txBody>
      </p:sp>
      <p:grpSp>
        <p:nvGrpSpPr>
          <p:cNvPr id="294" name="Google Shape;294;p41"/>
          <p:cNvGrpSpPr/>
          <p:nvPr/>
        </p:nvGrpSpPr>
        <p:grpSpPr>
          <a:xfrm>
            <a:off x="1364447" y="1491291"/>
            <a:ext cx="9462563" cy="4694341"/>
            <a:chOff x="1023335" y="1118468"/>
            <a:chExt cx="7096922" cy="3520756"/>
          </a:xfrm>
        </p:grpSpPr>
        <p:pic>
          <p:nvPicPr>
            <p:cNvPr id="295" name="Google Shape;295;p41"/>
            <p:cNvPicPr preferRelativeResize="0"/>
            <p:nvPr/>
          </p:nvPicPr>
          <p:blipFill>
            <a:blip r:embed="rId3">
              <a:alphaModFix/>
            </a:blip>
            <a:stretch>
              <a:fillRect/>
            </a:stretch>
          </p:blipFill>
          <p:spPr>
            <a:xfrm>
              <a:off x="1023335" y="1118468"/>
              <a:ext cx="7096922" cy="3520756"/>
            </a:xfrm>
            <a:prstGeom prst="rect">
              <a:avLst/>
            </a:prstGeom>
            <a:noFill/>
            <a:ln w="9525" cap="flat" cmpd="sng">
              <a:solidFill>
                <a:srgbClr val="434343"/>
              </a:solidFill>
              <a:prstDash val="solid"/>
              <a:round/>
              <a:headEnd type="none" w="sm" len="sm"/>
              <a:tailEnd type="none" w="sm" len="sm"/>
            </a:ln>
          </p:spPr>
        </p:pic>
        <p:pic>
          <p:nvPicPr>
            <p:cNvPr id="296" name="Google Shape;296;p41"/>
            <p:cNvPicPr preferRelativeResize="0"/>
            <p:nvPr/>
          </p:nvPicPr>
          <p:blipFill>
            <a:blip r:embed="rId4">
              <a:alphaModFix/>
            </a:blip>
            <a:stretch>
              <a:fillRect/>
            </a:stretch>
          </p:blipFill>
          <p:spPr>
            <a:xfrm>
              <a:off x="3179933" y="2424374"/>
              <a:ext cx="3981089" cy="1801987"/>
            </a:xfrm>
            <a:prstGeom prst="rect">
              <a:avLst/>
            </a:prstGeom>
            <a:noFill/>
            <a:ln>
              <a:noFill/>
            </a:ln>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1754</Words>
  <Application>Microsoft Office PowerPoint</Application>
  <PresentationFormat>Widescreen</PresentationFormat>
  <Paragraphs>398</Paragraphs>
  <Slides>22</Slides>
  <Notes>21</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Avenir</vt:lpstr>
      <vt:lpstr>Calibri</vt:lpstr>
      <vt:lpstr>Calibri Light</vt:lpstr>
      <vt:lpstr>Play</vt:lpstr>
      <vt:lpstr>Roboto</vt:lpstr>
      <vt:lpstr>Tahoma</vt:lpstr>
      <vt:lpstr>Verdana</vt:lpstr>
      <vt:lpstr>Office Theme</vt:lpstr>
      <vt:lpstr>PowerPoint Presentation</vt:lpstr>
      <vt:lpstr>PowerPoint Presentation</vt:lpstr>
      <vt:lpstr>AlphaOri Product Offerings</vt:lpstr>
      <vt:lpstr>3 Key AUTOMATED REAL TIME Value Adds</vt:lpstr>
      <vt:lpstr>3 Key REAL TIME Value Adds</vt:lpstr>
      <vt:lpstr>PowerPoint Presentation</vt:lpstr>
      <vt:lpstr>PowerPoint Presentation</vt:lpstr>
      <vt:lpstr>Charter Party (CP) Dashboard</vt:lpstr>
      <vt:lpstr>Automated Hull Performance Monitoring</vt:lpstr>
      <vt:lpstr>3 Key REAL TIME Value Adds</vt:lpstr>
      <vt:lpstr>Fuel Saving Application: TFOC</vt:lpstr>
      <vt:lpstr>Process flow chart of fuel optimization using SMARTShip</vt:lpstr>
      <vt:lpstr>TFOC: Fuel savings leading to sustainable shipping  </vt:lpstr>
      <vt:lpstr>TFOC Overview:  236,000 MT of Co2 saving with $5.78mn of realized fuel savings </vt:lpstr>
      <vt:lpstr>Case Study</vt:lpstr>
      <vt:lpstr>3 Key REAL TIME Value Adds</vt:lpstr>
      <vt:lpstr>Case Study</vt:lpstr>
      <vt:lpstr>PowerPoint Presentation</vt:lpstr>
      <vt:lpstr>Case Study</vt:lpstr>
      <vt:lpstr>Case Study</vt:lpstr>
      <vt:lpstr>Sample of 75+ key alerts &amp; notifications available in SMARTShip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Virat Gupta</dc:creator>
  <cp:lastModifiedBy>Virat Gupta</cp:lastModifiedBy>
  <cp:revision>3</cp:revision>
  <dcterms:created xsi:type="dcterms:W3CDTF">2023-01-19T12:24:38Z</dcterms:created>
  <dcterms:modified xsi:type="dcterms:W3CDTF">2023-01-20T10:12:34Z</dcterms:modified>
</cp:coreProperties>
</file>